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9" r:id="rId4"/>
    <p:sldId id="260" r:id="rId5"/>
    <p:sldId id="262" r:id="rId6"/>
    <p:sldId id="263" r:id="rId7"/>
    <p:sldId id="267" r:id="rId8"/>
  </p:sldIdLst>
  <p:sldSz cx="12192000" cy="6858000"/>
  <p:notesSz cx="6797675" cy="9926638"/>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00"/>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374" autoAdjust="0"/>
  </p:normalViewPr>
  <p:slideViewPr>
    <p:cSldViewPr snapToGrid="0">
      <p:cViewPr varScale="1">
        <p:scale>
          <a:sx n="95" d="100"/>
          <a:sy n="95" d="100"/>
        </p:scale>
        <p:origin x="104" y="29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2.jpeg>
</file>

<file path=ppt/media/image3.jpg>
</file>

<file path=ppt/media/image4.jpe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771077F2-B8AE-4D44-9AB2-A014164F0B23}" type="datetimeFigureOut">
              <a:rPr lang="de-CH" smtClean="0"/>
              <a:t>17.05.2021</a:t>
            </a:fld>
            <a:endParaRPr lang="de-CH"/>
          </a:p>
        </p:txBody>
      </p:sp>
      <p:sp>
        <p:nvSpPr>
          <p:cNvPr id="4" name="Folienbildplatzhalt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CF8F3001-8820-440F-AE2B-9E23CEB8CE24}" type="slidenum">
              <a:rPr lang="de-CH" smtClean="0"/>
              <a:t>‹Nr.›</a:t>
            </a:fld>
            <a:endParaRPr lang="de-CH"/>
          </a:p>
        </p:txBody>
      </p:sp>
    </p:spTree>
    <p:extLst>
      <p:ext uri="{BB962C8B-B14F-4D97-AF65-F5344CB8AC3E}">
        <p14:creationId xmlns:p14="http://schemas.microsoft.com/office/powerpoint/2010/main" val="1548789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sz="1200" kern="1200" dirty="0">
                <a:solidFill>
                  <a:schemeClr val="tx1"/>
                </a:solidFill>
                <a:effectLst/>
                <a:latin typeface="+mn-lt"/>
                <a:ea typeface="+mn-ea"/>
                <a:cs typeface="+mn-cs"/>
              </a:rPr>
              <a:t>Sehr geehrtes Experten Team, lieber Heinz. Ich begrüsse sie zu meiner Präsentation zu meiner IPA mit dem Titel «KMU Netzwerk mit virtuellen Servern und Arbeitsstationen»</a:t>
            </a:r>
          </a:p>
          <a:p>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1</a:t>
            </a:fld>
            <a:endParaRPr lang="de-CH"/>
          </a:p>
        </p:txBody>
      </p:sp>
    </p:spTree>
    <p:extLst>
      <p:ext uri="{BB962C8B-B14F-4D97-AF65-F5344CB8AC3E}">
        <p14:creationId xmlns:p14="http://schemas.microsoft.com/office/powerpoint/2010/main" val="3955348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sz="1200" kern="1200" dirty="0">
                <a:solidFill>
                  <a:schemeClr val="tx1"/>
                </a:solidFill>
                <a:effectLst/>
                <a:latin typeface="+mn-lt"/>
                <a:ea typeface="+mn-ea"/>
                <a:cs typeface="+mn-cs"/>
              </a:rPr>
              <a:t>Zu Beginn möchte ich kurz den Ablauf der Präsentation aufzeigen. Als erstes werde ich Ihnen kurz die Thematik bzw. die Aufgabenstellung der Arbeit erklären und komme danach gleich auf die Planungsphase zu sprechen. Am Ende noch kurz ein paar Dinge zur Umsetzung des Projektes und dann geht es schon weiter zur Demonstration. </a:t>
            </a:r>
          </a:p>
          <a:p>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2</a:t>
            </a:fld>
            <a:endParaRPr lang="de-CH"/>
          </a:p>
        </p:txBody>
      </p:sp>
    </p:spTree>
    <p:extLst>
      <p:ext uri="{BB962C8B-B14F-4D97-AF65-F5344CB8AC3E}">
        <p14:creationId xmlns:p14="http://schemas.microsoft.com/office/powerpoint/2010/main" val="1003678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sz="1200" kern="1200" dirty="0">
                <a:solidFill>
                  <a:schemeClr val="tx1"/>
                </a:solidFill>
                <a:effectLst/>
                <a:latin typeface="+mn-lt"/>
                <a:ea typeface="+mn-ea"/>
                <a:cs typeface="+mn-cs"/>
              </a:rPr>
              <a:t>Die Aufgabenstellung der IPA legt bereits stark fest wie das Server-Client Netzwerk aussehen soll. Somit ist bereits klar das ein physischer Server mit zwei virtuellen Windows Servern das Herzstück des Netzwerkes darstellt. Zwei selbst assemblierte PCs, ein Notebook und eine Firewall stellen die restlichen Komponenten dar. Ebenfalls in der Materialliste enthalten ist einen Switch der als «Hub» fungiert. </a:t>
            </a:r>
          </a:p>
          <a:p>
            <a:r>
              <a:rPr lang="de-CH" sz="1200" kern="1200" dirty="0">
                <a:solidFill>
                  <a:schemeClr val="tx1"/>
                </a:solidFill>
                <a:effectLst/>
                <a:latin typeface="+mn-lt"/>
                <a:ea typeface="+mn-ea"/>
                <a:cs typeface="+mn-cs"/>
              </a:rPr>
              <a:t>Damit eine Zusammenarbeit und eine zentrale Verwaltung im Netzwerk möglich sind, stellen die beiden Server mehrere Dienste zur Verfügung. Darunter die Basisdienste DNS und DHCP. Die Verwaltung aller Geräte mit diversen Usern und Gruppen wird über eine Active Directory gewährleistet. Die Active Directory verwaltet ebenfalls den Zugriff auf die Datenablage auf dem zweiten Server, welcher als File-Server fungiert.</a:t>
            </a:r>
          </a:p>
          <a:p>
            <a:r>
              <a:rPr lang="de-CH" sz="1200" kern="1200" dirty="0">
                <a:solidFill>
                  <a:schemeClr val="tx1"/>
                </a:solidFill>
                <a:effectLst/>
                <a:latin typeface="+mn-lt"/>
                <a:ea typeface="+mn-ea"/>
                <a:cs typeface="+mn-cs"/>
              </a:rPr>
              <a:t>Ein weiterer sehr wichtiger Punkt ist das Thema Sicherheit, welches später in der Konzeption stark berücksichtigt wurde. Dazu gehört eine Firewall die Gefahren von aussen stoppt. Und ein Antivirenprogramm das weiteren Schutz ermöglicht. Durch ein kontrolliertes Backup werden die Daten extern gesichert und mittels Windows Dateiwiederherstellung  können korrupte oder gar verlorene Dateien schnell wiederhergestellt werden.</a:t>
            </a:r>
          </a:p>
          <a:p>
            <a:r>
              <a:rPr lang="de-CH" sz="1200" kern="1200" dirty="0">
                <a:solidFill>
                  <a:schemeClr val="tx1"/>
                </a:solidFill>
                <a:effectLst/>
                <a:latin typeface="+mn-lt"/>
                <a:ea typeface="+mn-ea"/>
                <a:cs typeface="+mn-cs"/>
              </a:rPr>
              <a:t>Zuletzt kommt noch die Verwaltung der User und Gruppen. Wie bereits zuvor erwähnt werden diese mittels Active Directory organisiert. Dies ermöglicht es mittels Gruppenrichtlinien die Bedürfnisse der Geschäftsleitung in mehreren Punkten abzudecken.</a:t>
            </a:r>
          </a:p>
          <a:p>
            <a:r>
              <a:rPr lang="de-CH" sz="1200" kern="1200" dirty="0">
                <a:solidFill>
                  <a:schemeClr val="tx1"/>
                </a:solidFill>
                <a:effectLst/>
                <a:latin typeface="+mn-lt"/>
                <a:ea typeface="+mn-ea"/>
                <a:cs typeface="+mn-cs"/>
              </a:rPr>
              <a:t>Die IPA wurde mit der Projektmethode IPERKA durchgeführt was eine klare Abgrenzung einzelner Projektphasen ermöglicht. Zuerst möchte ich die Punkte Informieren, Planen und Entscheiden aufzeigen.</a:t>
            </a:r>
          </a:p>
          <a:p>
            <a:r>
              <a:rPr lang="de-CH" sz="1200" kern="1200" dirty="0">
                <a:solidFill>
                  <a:schemeClr val="tx1"/>
                </a:solidFill>
                <a:effectLst/>
                <a:latin typeface="+mn-lt"/>
                <a:ea typeface="+mn-ea"/>
                <a:cs typeface="+mn-cs"/>
              </a:rPr>
              <a:t> nennt man das so?</a:t>
            </a:r>
          </a:p>
          <a:p>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3</a:t>
            </a:fld>
            <a:endParaRPr lang="de-CH"/>
          </a:p>
        </p:txBody>
      </p:sp>
    </p:spTree>
    <p:extLst>
      <p:ext uri="{BB962C8B-B14F-4D97-AF65-F5344CB8AC3E}">
        <p14:creationId xmlns:p14="http://schemas.microsoft.com/office/powerpoint/2010/main" val="33548941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sz="1200" kern="1200" dirty="0">
                <a:solidFill>
                  <a:schemeClr val="tx1"/>
                </a:solidFill>
                <a:effectLst/>
                <a:latin typeface="+mn-lt"/>
                <a:ea typeface="+mn-ea"/>
                <a:cs typeface="+mn-cs"/>
              </a:rPr>
              <a:t>Zu Beginn des Projektes wurde die Aufgabenstellung analysiert und ein Ist-Soll Vergleich erstellt. Somit war klar was umgesetzt werden musste. Die dadurch zu erkennenden Bedürfnisse konnten dann in ein Grobkonzept einfliessen welches später in der Detailkonzeption ausgearbeitet wurde. </a:t>
            </a:r>
          </a:p>
          <a:p>
            <a:r>
              <a:rPr lang="de-CH" sz="1200" kern="1200" dirty="0">
                <a:solidFill>
                  <a:schemeClr val="tx1"/>
                </a:solidFill>
                <a:effectLst/>
                <a:latin typeface="+mn-lt"/>
                <a:ea typeface="+mn-ea"/>
                <a:cs typeface="+mn-cs"/>
              </a:rPr>
              <a:t>Da das Grobkonzept durch die Aufgabenstellung schon stark definiert war, konnte schnell mit der Detailkonzeption begonnen werden.  Es entstanden somit mehrere Detailkonzeptionen die jeden Aspekt des Projektes abdecken sollen. </a:t>
            </a:r>
          </a:p>
          <a:p>
            <a:r>
              <a:rPr lang="de-CH" sz="1200" kern="1200" dirty="0">
                <a:solidFill>
                  <a:schemeClr val="tx1"/>
                </a:solidFill>
                <a:effectLst/>
                <a:latin typeface="+mn-lt"/>
                <a:ea typeface="+mn-ea"/>
                <a:cs typeface="+mn-cs"/>
              </a:rPr>
              <a:t>Netzwerk:</a:t>
            </a:r>
          </a:p>
          <a:p>
            <a:r>
              <a:rPr lang="de-CH" sz="1200" kern="1200" dirty="0">
                <a:solidFill>
                  <a:schemeClr val="tx1"/>
                </a:solidFill>
                <a:effectLst/>
                <a:latin typeface="+mn-lt"/>
                <a:ea typeface="+mn-ea"/>
                <a:cs typeface="+mn-cs"/>
              </a:rPr>
              <a:t>Zu Beginn wurden Grundlegende Vorgaben an das Netzwerk wie die Namensgebung oder das Adresskonzept geklärt. Mit Hilfe einer Materialliste konnten somit den jeweiligen Geräten je ein Passender und einfacher Name und eine IP-Adresse vergeben werden. Nach dem Sammeln zusätzlicher Informationen zu der Hardware, wie Firmware Version oder OS </a:t>
            </a:r>
            <a:r>
              <a:rPr lang="de-CH" sz="1200" kern="1200" dirty="0" err="1">
                <a:solidFill>
                  <a:schemeClr val="tx1"/>
                </a:solidFill>
                <a:effectLst/>
                <a:latin typeface="+mn-lt"/>
                <a:ea typeface="+mn-ea"/>
                <a:cs typeface="+mn-cs"/>
              </a:rPr>
              <a:t>Build</a:t>
            </a:r>
            <a:r>
              <a:rPr lang="de-CH" sz="1200" kern="1200" dirty="0">
                <a:solidFill>
                  <a:schemeClr val="tx1"/>
                </a:solidFill>
                <a:effectLst/>
                <a:latin typeface="+mn-lt"/>
                <a:ea typeface="+mn-ea"/>
                <a:cs typeface="+mn-cs"/>
              </a:rPr>
              <a:t> konnte ein Netzwerkplan erstellt werden. Der Netzwerkplan beendete die Konzeption zum physischen Aufbau des Netzwerkes. </a:t>
            </a:r>
          </a:p>
          <a:p>
            <a:r>
              <a:rPr lang="de-CH" sz="1200" kern="1200" dirty="0">
                <a:solidFill>
                  <a:schemeClr val="tx1"/>
                </a:solidFill>
                <a:effectLst/>
                <a:latin typeface="+mn-lt"/>
                <a:ea typeface="+mn-ea"/>
                <a:cs typeface="+mn-cs"/>
              </a:rPr>
              <a:t>AD: </a:t>
            </a:r>
          </a:p>
          <a:p>
            <a:r>
              <a:rPr lang="de-CH" sz="1200" kern="1200" dirty="0">
                <a:solidFill>
                  <a:schemeClr val="tx1"/>
                </a:solidFill>
                <a:effectLst/>
                <a:latin typeface="+mn-lt"/>
                <a:ea typeface="+mn-ea"/>
                <a:cs typeface="+mn-cs"/>
              </a:rPr>
              <a:t>Für den Aufbau der Active Directory Standen mehrere Vorgehensmöglichkeiten zur Auswahl. Da unser Kunde eine eher kleine Firma ist, ist ein Einzeldomänen-Modell völlig ausreichend. Die Verwaltung von Benutzern, Gruppen, Richtlinien usw. wird somit stark vereinfacht. Ebenfalls fiel die Entscheidung auf einen Objektorientierten Aufbau. Das bedeutet das einzelne Ressourcen nach Objekttyp geordnet wurden uns somit je eine Organisationseinheit für Benutzer, Gruppen, Computer etc. erstellt wurde. </a:t>
            </a:r>
          </a:p>
          <a:p>
            <a:r>
              <a:rPr lang="de-CH" sz="1200" kern="1200" dirty="0">
                <a:solidFill>
                  <a:schemeClr val="tx1"/>
                </a:solidFill>
                <a:effectLst/>
                <a:latin typeface="+mn-lt"/>
                <a:ea typeface="+mn-ea"/>
                <a:cs typeface="+mn-cs"/>
              </a:rPr>
              <a:t>Weiter wurden natürlich Richtlinien für </a:t>
            </a:r>
            <a:r>
              <a:rPr lang="de-CH" sz="1200" kern="1200" dirty="0" err="1">
                <a:solidFill>
                  <a:schemeClr val="tx1"/>
                </a:solidFill>
                <a:effectLst/>
                <a:latin typeface="+mn-lt"/>
                <a:ea typeface="+mn-ea"/>
                <a:cs typeface="+mn-cs"/>
              </a:rPr>
              <a:t>Administatoren</a:t>
            </a:r>
            <a:r>
              <a:rPr lang="de-CH" sz="1200" kern="1200" dirty="0">
                <a:solidFill>
                  <a:schemeClr val="tx1"/>
                </a:solidFill>
                <a:effectLst/>
                <a:latin typeface="+mn-lt"/>
                <a:ea typeface="+mn-ea"/>
                <a:cs typeface="+mn-cs"/>
              </a:rPr>
              <a:t> festgelegt und die Domäne benannt. </a:t>
            </a:r>
          </a:p>
          <a:p>
            <a:r>
              <a:rPr lang="de-CH" sz="1200" kern="1200" dirty="0">
                <a:solidFill>
                  <a:schemeClr val="tx1"/>
                </a:solidFill>
                <a:effectLst/>
                <a:latin typeface="+mn-lt"/>
                <a:ea typeface="+mn-ea"/>
                <a:cs typeface="+mn-cs"/>
              </a:rPr>
              <a:t>Berechtigung: </a:t>
            </a:r>
          </a:p>
          <a:p>
            <a:r>
              <a:rPr lang="de-CH" sz="1200" kern="1200" dirty="0">
                <a:solidFill>
                  <a:schemeClr val="tx1"/>
                </a:solidFill>
                <a:effectLst/>
                <a:latin typeface="+mn-lt"/>
                <a:ea typeface="+mn-ea"/>
                <a:cs typeface="+mn-cs"/>
              </a:rPr>
              <a:t>Berechtigungen werden über die Domäne mittels Gruppenrichtlinien und Freigaben vergeben. Um die Berechtigungen nachvollziehen zu können wurde ein Berechtigungskonzept erstellt welches in Zusammenarbeit mit der Datenablage die Berechtigungen auf einzelne Ordner für diverse Gruppen regelt. Das Berechtigungskonzept legt ebenfalls das erstellen von Netzwerklaufwerken fest. </a:t>
            </a:r>
          </a:p>
          <a:p>
            <a:r>
              <a:rPr lang="de-CH" sz="1200" kern="1200" dirty="0">
                <a:solidFill>
                  <a:schemeClr val="tx1"/>
                </a:solidFill>
                <a:effectLst/>
                <a:latin typeface="+mn-lt"/>
                <a:ea typeface="+mn-ea"/>
                <a:cs typeface="+mn-cs"/>
              </a:rPr>
              <a:t>Sicherheit: </a:t>
            </a:r>
          </a:p>
          <a:p>
            <a:r>
              <a:rPr lang="de-CH" sz="1200" kern="1200" dirty="0">
                <a:solidFill>
                  <a:schemeClr val="tx1"/>
                </a:solidFill>
                <a:effectLst/>
                <a:latin typeface="+mn-lt"/>
                <a:ea typeface="+mn-ea"/>
                <a:cs typeface="+mn-cs"/>
              </a:rPr>
              <a:t>Die Sicherheit des Netzwerkes ist ein grosses Thema. Ebenfalls ist es ein wichtiges Anliegen für den Auftraggeber. Somit wurden mehrere Massnahmen geplant um ein möglichst Sicheres Netzwerk aufzubauen. Intern ist es hier wichtig zu verhindern das Benutzer auf Daten zugreifen können die nicht für sie bestimmt sind. Mit Gruppenrichtlinien wurde zum Beispiel der Zugriff auf die Datenablage mit Hilfe der Berechtigungsmatrix festgelegt. Ebenfalls wurden Passwortrichtlinien für Administratoren und Benutzer festgelegt welche die Sicherheit immens erhöhen. </a:t>
            </a:r>
          </a:p>
          <a:p>
            <a:r>
              <a:rPr lang="de-CH" sz="1200" kern="1200" dirty="0">
                <a:solidFill>
                  <a:schemeClr val="tx1"/>
                </a:solidFill>
                <a:effectLst/>
                <a:latin typeface="+mn-lt"/>
                <a:ea typeface="+mn-ea"/>
                <a:cs typeface="+mn-cs"/>
              </a:rPr>
              <a:t>Durch ein Antivirenprogramm soll der Schutz vor Gefahren von aussen unterstützt werden. Dazu wurden Anforderungen und Aufgaben für das Programm in einem Sicherheitskonzept festgelegt.  </a:t>
            </a:r>
          </a:p>
          <a:p>
            <a:r>
              <a:rPr lang="de-CH" sz="1200" kern="1200" dirty="0">
                <a:solidFill>
                  <a:schemeClr val="tx1"/>
                </a:solidFill>
                <a:effectLst/>
                <a:latin typeface="+mn-lt"/>
                <a:ea typeface="+mn-ea"/>
                <a:cs typeface="+mn-cs"/>
              </a:rPr>
              <a:t>Wichtig ist natürlich auch die sichere Handhabung der Hardware. Deshalb wurde für die Assemblierung der Clients Sicherheitsrichtlinien zum ESD-Schutz festgelegt. </a:t>
            </a:r>
          </a:p>
          <a:p>
            <a:r>
              <a:rPr lang="de-CH" sz="1200" kern="1200" dirty="0">
                <a:solidFill>
                  <a:schemeClr val="tx1"/>
                </a:solidFill>
                <a:effectLst/>
                <a:latin typeface="+mn-lt"/>
                <a:ea typeface="+mn-ea"/>
                <a:cs typeface="+mn-cs"/>
              </a:rPr>
              <a:t>Daten:</a:t>
            </a:r>
          </a:p>
          <a:p>
            <a:r>
              <a:rPr lang="de-CH" sz="1200" kern="1200" dirty="0">
                <a:solidFill>
                  <a:schemeClr val="tx1"/>
                </a:solidFill>
                <a:effectLst/>
                <a:latin typeface="+mn-lt"/>
                <a:ea typeface="+mn-ea"/>
                <a:cs typeface="+mn-cs"/>
              </a:rPr>
              <a:t>Ein weiterer Wichtiger Punkt der bei der Konzeption beachtet wurde ist die Sicherung der Daten. Ein modernes Unternehmen muss dauernd auf alle Daten zugreifen können somit auch unser Kunde.  Bei einem Verlust ist es notwendig alle Daten wiederherstellen zu können. Der Datenschutz konnte geplant werden indem die Risiken beim Kunden analysiert wurden. Das können menschliche oder elementare Risiken sein zum Beispiel. Ebenfalls mussten die Vorgaben an die Datensicherung bekannt sein. Erst dann konnte ein Sicherungsplan erstellt werden welcher den Anforderungen des Kunden gerecht wurde.</a:t>
            </a:r>
          </a:p>
          <a:p>
            <a:r>
              <a:rPr lang="de-CH" sz="1200" kern="1200" dirty="0" err="1">
                <a:solidFill>
                  <a:schemeClr val="tx1"/>
                </a:solidFill>
                <a:effectLst/>
                <a:latin typeface="+mn-lt"/>
                <a:ea typeface="+mn-ea"/>
                <a:cs typeface="+mn-cs"/>
              </a:rPr>
              <a:t>Testing</a:t>
            </a:r>
            <a:r>
              <a:rPr lang="de-CH" sz="1200" kern="1200" dirty="0">
                <a:solidFill>
                  <a:schemeClr val="tx1"/>
                </a:solidFill>
                <a:effectLst/>
                <a:latin typeface="+mn-lt"/>
                <a:ea typeface="+mn-ea"/>
                <a:cs typeface="+mn-cs"/>
              </a:rPr>
              <a:t>:</a:t>
            </a:r>
          </a:p>
          <a:p>
            <a:r>
              <a:rPr lang="de-CH" sz="1200" kern="1200" dirty="0">
                <a:solidFill>
                  <a:schemeClr val="tx1"/>
                </a:solidFill>
                <a:effectLst/>
                <a:latin typeface="+mn-lt"/>
                <a:ea typeface="+mn-ea"/>
                <a:cs typeface="+mn-cs"/>
              </a:rPr>
              <a:t>Um das Endprodukt freigeben zu können müssen die Ergebnisse zuerst getestet werden. Dies wurde mit einem Testkonzept erledigt. Das Testkonzept enthält Informationen zur Testumgebung, sowie eine mögliche Testabfolge. Damit Testfälle erstellt werden konnten wurden auch die Voraussetzungen für jeweilige Tests abgeklärt. Ebenfalls auch die Anforderungen an das Netzwerk.</a:t>
            </a:r>
          </a:p>
          <a:p>
            <a:r>
              <a:rPr lang="de-CH" sz="1200" kern="1200" dirty="0">
                <a:solidFill>
                  <a:schemeClr val="tx1"/>
                </a:solidFill>
                <a:effectLst/>
                <a:latin typeface="+mn-lt"/>
                <a:ea typeface="+mn-ea"/>
                <a:cs typeface="+mn-cs"/>
              </a:rPr>
              <a:t> </a:t>
            </a:r>
          </a:p>
          <a:p>
            <a:r>
              <a:rPr lang="de-CH" sz="1200" kern="1200" dirty="0">
                <a:solidFill>
                  <a:schemeClr val="tx1"/>
                </a:solidFill>
                <a:effectLst/>
                <a:latin typeface="+mn-lt"/>
                <a:ea typeface="+mn-ea"/>
                <a:cs typeface="+mn-cs"/>
              </a:rPr>
              <a:t>Die Konzeption sprich Detailkonzeption ermöglicht es erst die Planungsphase abzuschliessen und zur Realisierungsphase fortzuschreiten.</a:t>
            </a:r>
          </a:p>
          <a:p>
            <a:r>
              <a:rPr lang="de-CH" sz="1200" kern="1200" dirty="0">
                <a:solidFill>
                  <a:schemeClr val="tx1"/>
                </a:solidFill>
                <a:effectLst/>
                <a:latin typeface="+mn-lt"/>
                <a:ea typeface="+mn-ea"/>
                <a:cs typeface="+mn-cs"/>
              </a:rPr>
              <a:t> </a:t>
            </a:r>
          </a:p>
          <a:p>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4</a:t>
            </a:fld>
            <a:endParaRPr lang="de-CH"/>
          </a:p>
        </p:txBody>
      </p:sp>
    </p:spTree>
    <p:extLst>
      <p:ext uri="{BB962C8B-B14F-4D97-AF65-F5344CB8AC3E}">
        <p14:creationId xmlns:p14="http://schemas.microsoft.com/office/powerpoint/2010/main" val="3655809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sz="1200" kern="1200" dirty="0">
                <a:solidFill>
                  <a:schemeClr val="tx1"/>
                </a:solidFill>
                <a:effectLst/>
                <a:latin typeface="+mn-lt"/>
                <a:ea typeface="+mn-ea"/>
                <a:cs typeface="+mn-cs"/>
              </a:rPr>
              <a:t>Zu Beginn musste der physische Aufbau des Netzwerkes ermöglicht werden. Um Zeit zu sparen wurde deshalb als erstes der Server installiert. Also ein Firmware Update durchgeführt und dann nach der Serverkonfiguration </a:t>
            </a:r>
            <a:r>
              <a:rPr lang="de-CH" sz="1200" kern="1200" dirty="0" err="1">
                <a:solidFill>
                  <a:schemeClr val="tx1"/>
                </a:solidFill>
                <a:effectLst/>
                <a:latin typeface="+mn-lt"/>
                <a:ea typeface="+mn-ea"/>
                <a:cs typeface="+mn-cs"/>
              </a:rPr>
              <a:t>ESXi</a:t>
            </a:r>
            <a:r>
              <a:rPr lang="de-CH" sz="1200" kern="1200" dirty="0">
                <a:solidFill>
                  <a:schemeClr val="tx1"/>
                </a:solidFill>
                <a:effectLst/>
                <a:latin typeface="+mn-lt"/>
                <a:ea typeface="+mn-ea"/>
                <a:cs typeface="+mn-cs"/>
              </a:rPr>
              <a:t> 6.5 installiert. Der nächste Schritt war es die beiden virtuellen Server zu installieren. Während die virtuellen Server Updates durchführten, wurden die beiden Clients assembliert und ebenfalls aufgesetzt. Nach diesem Schritt wurde die Grundkonfiguration der Server durchgeführt. Dies wurde mit der Installation der Rollen DNS, DHCP und Active Directory abgeschlossen. Sobald die Active Directory nach Konzept vorkonfiguriert wurde, konnten alle Clients und auch der File-Server in der Domäne aufgenommen werden. Sobald dies geschah wurden die User und Gruppen erstellt, Berechtigungen konfiguriert und Gruppenrichtlinien erstellt. Als nächstes wurde die Zusatzsoftware Avast Business Pro Plus (ein Antivirenprogramm) installiert und konfiguriert. Auf allen Geräten ist jetzt also ein Antivirenprogramm das regelmässig Scans nach der Planung im Sicherheitskonzept ausführt. </a:t>
            </a:r>
          </a:p>
          <a:p>
            <a:r>
              <a:rPr lang="de-CH" sz="1200" kern="1200" dirty="0">
                <a:solidFill>
                  <a:schemeClr val="tx1"/>
                </a:solidFill>
                <a:effectLst/>
                <a:latin typeface="+mn-lt"/>
                <a:ea typeface="+mn-ea"/>
                <a:cs typeface="+mn-cs"/>
              </a:rPr>
              <a:t>Der letzte Schritt der Serverinstallation war es die Backupsoftware Acronis zu installieren und ebenfalls nach Konzept zu konfigurieren.  </a:t>
            </a:r>
          </a:p>
          <a:p>
            <a:r>
              <a:rPr lang="de-CH" sz="1200" kern="1200" dirty="0">
                <a:solidFill>
                  <a:schemeClr val="tx1"/>
                </a:solidFill>
                <a:effectLst/>
                <a:latin typeface="+mn-lt"/>
                <a:ea typeface="+mn-ea"/>
                <a:cs typeface="+mn-cs"/>
              </a:rPr>
              <a:t>Der hier aufgezeigte Netzwerkplan zeigt nun also das Endprodukt welches für die Installation beim Kunden vorbereitet wurde. Die Kommunikation zwischen Server und Clients läuft über einen Switch welcher </a:t>
            </a:r>
            <a:r>
              <a:rPr lang="de-CH" sz="1200" kern="1200" dirty="0" err="1">
                <a:solidFill>
                  <a:schemeClr val="tx1"/>
                </a:solidFill>
                <a:effectLst/>
                <a:latin typeface="+mn-lt"/>
                <a:ea typeface="+mn-ea"/>
                <a:cs typeface="+mn-cs"/>
              </a:rPr>
              <a:t>unmanaged</a:t>
            </a:r>
            <a:r>
              <a:rPr lang="de-CH" sz="1200" kern="1200" dirty="0">
                <a:solidFill>
                  <a:schemeClr val="tx1"/>
                </a:solidFill>
                <a:effectLst/>
                <a:latin typeface="+mn-lt"/>
                <a:ea typeface="+mn-ea"/>
                <a:cs typeface="+mn-cs"/>
              </a:rPr>
              <a:t> bleibt.  Der Server, ein HP </a:t>
            </a:r>
            <a:r>
              <a:rPr lang="de-CH" sz="1200" kern="1200" dirty="0" err="1">
                <a:solidFill>
                  <a:schemeClr val="tx1"/>
                </a:solidFill>
                <a:effectLst/>
                <a:latin typeface="+mn-lt"/>
                <a:ea typeface="+mn-ea"/>
                <a:cs typeface="+mn-cs"/>
              </a:rPr>
              <a:t>ProLiant</a:t>
            </a:r>
            <a:r>
              <a:rPr lang="de-CH" sz="1200" kern="1200" dirty="0">
                <a:solidFill>
                  <a:schemeClr val="tx1"/>
                </a:solidFill>
                <a:effectLst/>
                <a:latin typeface="+mn-lt"/>
                <a:ea typeface="+mn-ea"/>
                <a:cs typeface="+mn-cs"/>
              </a:rPr>
              <a:t> ML350 der achten Generation läuft nun mit </a:t>
            </a:r>
            <a:r>
              <a:rPr lang="de-CH" sz="1200" kern="1200" dirty="0" err="1">
                <a:solidFill>
                  <a:schemeClr val="tx1"/>
                </a:solidFill>
                <a:effectLst/>
                <a:latin typeface="+mn-lt"/>
                <a:ea typeface="+mn-ea"/>
                <a:cs typeface="+mn-cs"/>
              </a:rPr>
              <a:t>ESXi</a:t>
            </a:r>
            <a:r>
              <a:rPr lang="de-CH" sz="1200" kern="1200" dirty="0">
                <a:solidFill>
                  <a:schemeClr val="tx1"/>
                </a:solidFill>
                <a:effectLst/>
                <a:latin typeface="+mn-lt"/>
                <a:ea typeface="+mn-ea"/>
                <a:cs typeface="+mn-cs"/>
              </a:rPr>
              <a:t> 6.5 und darauf zwei virtuelle Server. Beide jeweils Windows Server 2016 Standard. Der erste virtuelle Server fungiert nun als Domänencontroller und stellt ebenfalls die Basisdienste DNS und DHCP zur Verfügung. Währenddessen wird der zweite Server als Datenablage genutzt. </a:t>
            </a:r>
          </a:p>
          <a:p>
            <a:r>
              <a:rPr lang="de-CH" sz="1200" kern="1200" dirty="0">
                <a:solidFill>
                  <a:schemeClr val="tx1"/>
                </a:solidFill>
                <a:effectLst/>
                <a:latin typeface="+mn-lt"/>
                <a:ea typeface="+mn-ea"/>
                <a:cs typeface="+mn-cs"/>
              </a:rPr>
              <a:t>Damit die Benutzer auf die Daten zugreifen können wurden zuerst zwei Clients assembliert. Hier als DT01 und DT02 zu sehen. Die Clients sind HLI-Office-PCs, das heisst sie wurden intern zusammengebaut und nach einer Standardcheckliste aufgesetzt. Hier griffen die Sicherheitsrichtlinien zum Thema ESD-Schutz zum Beispiel. Das Notebook das auf dem Plan zu sehen ist, ist das Gerät des Geschäftsführers. Darauf wurde zusätzlich noch ein VPN-Client eingerichtet welcher mittels eines VPN Gateways auf der Firewall die Möglichkeit bietet auch von extern auf die Datenablage zuzugreifen. </a:t>
            </a:r>
          </a:p>
          <a:p>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5</a:t>
            </a:fld>
            <a:endParaRPr lang="de-CH"/>
          </a:p>
        </p:txBody>
      </p:sp>
    </p:spTree>
    <p:extLst>
      <p:ext uri="{BB962C8B-B14F-4D97-AF65-F5344CB8AC3E}">
        <p14:creationId xmlns:p14="http://schemas.microsoft.com/office/powerpoint/2010/main" val="507582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a:p>
        </p:txBody>
      </p:sp>
      <p:sp>
        <p:nvSpPr>
          <p:cNvPr id="4" name="Foliennummernplatzhalter 3"/>
          <p:cNvSpPr>
            <a:spLocks noGrp="1"/>
          </p:cNvSpPr>
          <p:nvPr>
            <p:ph type="sldNum" sz="quarter" idx="10"/>
          </p:nvPr>
        </p:nvSpPr>
        <p:spPr/>
        <p:txBody>
          <a:bodyPr/>
          <a:lstStyle/>
          <a:p>
            <a:fld id="{CF8F3001-8820-440F-AE2B-9E23CEB8CE24}" type="slidenum">
              <a:rPr lang="de-CH" smtClean="0"/>
              <a:t>6</a:t>
            </a:fld>
            <a:endParaRPr lang="de-CH"/>
          </a:p>
        </p:txBody>
      </p:sp>
    </p:spTree>
    <p:extLst>
      <p:ext uri="{BB962C8B-B14F-4D97-AF65-F5344CB8AC3E}">
        <p14:creationId xmlns:p14="http://schemas.microsoft.com/office/powerpoint/2010/main" val="1491306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sz="1200" kern="1200" dirty="0">
                <a:solidFill>
                  <a:schemeClr val="tx1"/>
                </a:solidFill>
                <a:effectLst/>
                <a:latin typeface="+mn-lt"/>
                <a:ea typeface="+mn-ea"/>
                <a:cs typeface="+mn-cs"/>
              </a:rPr>
              <a:t>Sehr geehrtes Experten Team, lieber Heinz. Ich begrüsse sie zu meiner Präsentation zu meiner IPA mit dem Titel «KMU Netzwerk mit virtuellen Servern und Arbeitsstationen»</a:t>
            </a:r>
          </a:p>
          <a:p>
            <a:endParaRPr lang="de-CH" dirty="0"/>
          </a:p>
        </p:txBody>
      </p:sp>
      <p:sp>
        <p:nvSpPr>
          <p:cNvPr id="4" name="Foliennummernplatzhalter 3"/>
          <p:cNvSpPr>
            <a:spLocks noGrp="1"/>
          </p:cNvSpPr>
          <p:nvPr>
            <p:ph type="sldNum" sz="quarter" idx="10"/>
          </p:nvPr>
        </p:nvSpPr>
        <p:spPr/>
        <p:txBody>
          <a:bodyPr/>
          <a:lstStyle/>
          <a:p>
            <a:fld id="{CF8F3001-8820-440F-AE2B-9E23CEB8CE24}" type="slidenum">
              <a:rPr lang="de-CH" smtClean="0"/>
              <a:t>7</a:t>
            </a:fld>
            <a:endParaRPr lang="de-CH"/>
          </a:p>
        </p:txBody>
      </p:sp>
    </p:spTree>
    <p:extLst>
      <p:ext uri="{BB962C8B-B14F-4D97-AF65-F5344CB8AC3E}">
        <p14:creationId xmlns:p14="http://schemas.microsoft.com/office/powerpoint/2010/main" val="3881534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236141-DFDC-42C3-983F-FD79551348AD}"/>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CH"/>
          </a:p>
        </p:txBody>
      </p:sp>
      <p:sp>
        <p:nvSpPr>
          <p:cNvPr id="3" name="Untertitel 2">
            <a:extLst>
              <a:ext uri="{FF2B5EF4-FFF2-40B4-BE49-F238E27FC236}">
                <a16:creationId xmlns:a16="http://schemas.microsoft.com/office/drawing/2014/main" id="{A5948057-726E-48C0-80B7-4B06AA23CF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CH"/>
          </a:p>
        </p:txBody>
      </p:sp>
      <p:sp>
        <p:nvSpPr>
          <p:cNvPr id="4" name="Datumsplatzhalter 3">
            <a:extLst>
              <a:ext uri="{FF2B5EF4-FFF2-40B4-BE49-F238E27FC236}">
                <a16:creationId xmlns:a16="http://schemas.microsoft.com/office/drawing/2014/main" id="{7A2175CA-93AF-4388-9E11-3B5267964935}"/>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5" name="Fußzeilenplatzhalter 4">
            <a:extLst>
              <a:ext uri="{FF2B5EF4-FFF2-40B4-BE49-F238E27FC236}">
                <a16:creationId xmlns:a16="http://schemas.microsoft.com/office/drawing/2014/main" id="{C9163364-D924-4896-8CED-7D2B5CE63479}"/>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086B8A4D-3F92-4CF7-B182-1E93728B56F8}"/>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2721849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AD5C32-D93E-48EF-824A-1DD0C913869A}"/>
              </a:ext>
            </a:extLst>
          </p:cNvPr>
          <p:cNvSpPr>
            <a:spLocks noGrp="1"/>
          </p:cNvSpPr>
          <p:nvPr>
            <p:ph type="title"/>
          </p:nvPr>
        </p:nvSpPr>
        <p:spPr/>
        <p:txBody>
          <a:bodyPr/>
          <a:lstStyle/>
          <a:p>
            <a:r>
              <a:rPr lang="de-DE"/>
              <a:t>Mastertitelformat bearbeiten</a:t>
            </a:r>
            <a:endParaRPr lang="de-CH"/>
          </a:p>
        </p:txBody>
      </p:sp>
      <p:sp>
        <p:nvSpPr>
          <p:cNvPr id="3" name="Vertikaler Textplatzhalter 2">
            <a:extLst>
              <a:ext uri="{FF2B5EF4-FFF2-40B4-BE49-F238E27FC236}">
                <a16:creationId xmlns:a16="http://schemas.microsoft.com/office/drawing/2014/main" id="{4F9ED79F-8CB8-4288-82DC-A84648F5C4D8}"/>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A0133065-38D2-4757-875D-35B387060471}"/>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5" name="Fußzeilenplatzhalter 4">
            <a:extLst>
              <a:ext uri="{FF2B5EF4-FFF2-40B4-BE49-F238E27FC236}">
                <a16:creationId xmlns:a16="http://schemas.microsoft.com/office/drawing/2014/main" id="{4C76F6DE-4111-43F5-ACDC-5EBFA5935AE0}"/>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82741C13-B238-4AF9-87DF-20E2B61D6B1F}"/>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945488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6CA70D5A-BC31-4AE4-B529-AF1E6A7A890F}"/>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CH"/>
          </a:p>
        </p:txBody>
      </p:sp>
      <p:sp>
        <p:nvSpPr>
          <p:cNvPr id="3" name="Vertikaler Textplatzhalter 2">
            <a:extLst>
              <a:ext uri="{FF2B5EF4-FFF2-40B4-BE49-F238E27FC236}">
                <a16:creationId xmlns:a16="http://schemas.microsoft.com/office/drawing/2014/main" id="{05A20E23-FF18-4848-8028-22B8E79AB8D0}"/>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7CFEB6DF-0B6D-4D13-85D0-2EC4FEB9F284}"/>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5" name="Fußzeilenplatzhalter 4">
            <a:extLst>
              <a:ext uri="{FF2B5EF4-FFF2-40B4-BE49-F238E27FC236}">
                <a16:creationId xmlns:a16="http://schemas.microsoft.com/office/drawing/2014/main" id="{DF0241A8-146C-4093-8CD3-DAD5791FC0EE}"/>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5D2D95D9-2E65-4DFF-BECF-23B99D0CEE42}"/>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3695186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17F228-7E81-4FD7-80AD-057E00A76AC4}"/>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765336D6-5501-4779-846B-4FF34A63AD3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70FA1FCD-12D1-436C-97F0-E51F47AD1908}"/>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5" name="Fußzeilenplatzhalter 4">
            <a:extLst>
              <a:ext uri="{FF2B5EF4-FFF2-40B4-BE49-F238E27FC236}">
                <a16:creationId xmlns:a16="http://schemas.microsoft.com/office/drawing/2014/main" id="{B6B7F486-4114-4D62-880D-6D6CB9DC5267}"/>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63B7F1F1-900F-482B-AC05-9673F2328E16}"/>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3809306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ACB346-AF07-4434-95CB-30CB963829B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CH"/>
          </a:p>
        </p:txBody>
      </p:sp>
      <p:sp>
        <p:nvSpPr>
          <p:cNvPr id="3" name="Textplatzhalter 2">
            <a:extLst>
              <a:ext uri="{FF2B5EF4-FFF2-40B4-BE49-F238E27FC236}">
                <a16:creationId xmlns:a16="http://schemas.microsoft.com/office/drawing/2014/main" id="{791C616D-2697-4EA9-ACD1-992E27F85B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D7CE658C-AF87-4A58-8623-3A2CB8C8F924}"/>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5" name="Fußzeilenplatzhalter 4">
            <a:extLst>
              <a:ext uri="{FF2B5EF4-FFF2-40B4-BE49-F238E27FC236}">
                <a16:creationId xmlns:a16="http://schemas.microsoft.com/office/drawing/2014/main" id="{386439D7-E9A7-4CF2-B4BD-1A9E2139B73B}"/>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265768DA-04D6-45F1-B141-456EE9363D5E}"/>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3707679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879CEAB-1965-4275-AC2D-DB040136AED5}"/>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2D982016-63C9-4579-B38D-EAB7C14C0DE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1C882AEF-3150-4605-B0EB-4ACB7FAE2B28}"/>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a:extLst>
              <a:ext uri="{FF2B5EF4-FFF2-40B4-BE49-F238E27FC236}">
                <a16:creationId xmlns:a16="http://schemas.microsoft.com/office/drawing/2014/main" id="{7EF0C14E-2D10-4425-A013-0A2F9EBC8024}"/>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6" name="Fußzeilenplatzhalter 5">
            <a:extLst>
              <a:ext uri="{FF2B5EF4-FFF2-40B4-BE49-F238E27FC236}">
                <a16:creationId xmlns:a16="http://schemas.microsoft.com/office/drawing/2014/main" id="{29CF1BCB-3C49-414F-BC84-C50A55255E75}"/>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1B59752D-406E-4752-8F57-860A2E4C4CC2}"/>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748655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B38761-8D11-4DCC-B99F-AC12E48C4776}"/>
              </a:ext>
            </a:extLst>
          </p:cNvPr>
          <p:cNvSpPr>
            <a:spLocks noGrp="1"/>
          </p:cNvSpPr>
          <p:nvPr>
            <p:ph type="title"/>
          </p:nvPr>
        </p:nvSpPr>
        <p:spPr>
          <a:xfrm>
            <a:off x="839788" y="365125"/>
            <a:ext cx="10515600" cy="1325563"/>
          </a:xfrm>
        </p:spPr>
        <p:txBody>
          <a:bodyPr/>
          <a:lstStyle/>
          <a:p>
            <a:r>
              <a:rPr lang="de-DE"/>
              <a:t>Mastertitelformat bearbeiten</a:t>
            </a:r>
            <a:endParaRPr lang="de-CH"/>
          </a:p>
        </p:txBody>
      </p:sp>
      <p:sp>
        <p:nvSpPr>
          <p:cNvPr id="3" name="Textplatzhalter 2">
            <a:extLst>
              <a:ext uri="{FF2B5EF4-FFF2-40B4-BE49-F238E27FC236}">
                <a16:creationId xmlns:a16="http://schemas.microsoft.com/office/drawing/2014/main" id="{A9D0965D-CC7F-4E20-AEA9-A125DAD545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B643A73F-24BC-411F-9A33-9A84E8EBEF5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a:extLst>
              <a:ext uri="{FF2B5EF4-FFF2-40B4-BE49-F238E27FC236}">
                <a16:creationId xmlns:a16="http://schemas.microsoft.com/office/drawing/2014/main" id="{83AE9D03-1A08-4181-AE5C-3D92BA2E83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E0420425-D449-4524-8300-1FF03C8DF78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a:extLst>
              <a:ext uri="{FF2B5EF4-FFF2-40B4-BE49-F238E27FC236}">
                <a16:creationId xmlns:a16="http://schemas.microsoft.com/office/drawing/2014/main" id="{E0EC8E72-AC7E-41F8-A288-996EDC31ABA3}"/>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8" name="Fußzeilenplatzhalter 7">
            <a:extLst>
              <a:ext uri="{FF2B5EF4-FFF2-40B4-BE49-F238E27FC236}">
                <a16:creationId xmlns:a16="http://schemas.microsoft.com/office/drawing/2014/main" id="{E181E52D-E78C-4D3F-866E-BEBDDCFAC3C7}"/>
              </a:ext>
            </a:extLst>
          </p:cNvPr>
          <p:cNvSpPr>
            <a:spLocks noGrp="1"/>
          </p:cNvSpPr>
          <p:nvPr>
            <p:ph type="ftr" sz="quarter" idx="11"/>
          </p:nvPr>
        </p:nvSpPr>
        <p:spPr/>
        <p:txBody>
          <a:bodyPr/>
          <a:lstStyle/>
          <a:p>
            <a:endParaRPr lang="de-CH"/>
          </a:p>
        </p:txBody>
      </p:sp>
      <p:sp>
        <p:nvSpPr>
          <p:cNvPr id="9" name="Foliennummernplatzhalter 8">
            <a:extLst>
              <a:ext uri="{FF2B5EF4-FFF2-40B4-BE49-F238E27FC236}">
                <a16:creationId xmlns:a16="http://schemas.microsoft.com/office/drawing/2014/main" id="{EC43A7C0-FC2A-49E9-A852-C87DC4E90B68}"/>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3963740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3F87FF-F64F-458A-BF23-227BDCA825F6}"/>
              </a:ext>
            </a:extLst>
          </p:cNvPr>
          <p:cNvSpPr>
            <a:spLocks noGrp="1"/>
          </p:cNvSpPr>
          <p:nvPr>
            <p:ph type="title"/>
          </p:nvPr>
        </p:nvSpPr>
        <p:spPr/>
        <p:txBody>
          <a:bodyPr/>
          <a:lstStyle/>
          <a:p>
            <a:r>
              <a:rPr lang="de-DE"/>
              <a:t>Mastertitelformat bearbeiten</a:t>
            </a:r>
            <a:endParaRPr lang="de-CH"/>
          </a:p>
        </p:txBody>
      </p:sp>
      <p:sp>
        <p:nvSpPr>
          <p:cNvPr id="3" name="Datumsplatzhalter 2">
            <a:extLst>
              <a:ext uri="{FF2B5EF4-FFF2-40B4-BE49-F238E27FC236}">
                <a16:creationId xmlns:a16="http://schemas.microsoft.com/office/drawing/2014/main" id="{FC02ED9C-D586-45B7-A59C-CE962880E8C1}"/>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4" name="Fußzeilenplatzhalter 3">
            <a:extLst>
              <a:ext uri="{FF2B5EF4-FFF2-40B4-BE49-F238E27FC236}">
                <a16:creationId xmlns:a16="http://schemas.microsoft.com/office/drawing/2014/main" id="{A4C7B28D-CA55-4403-8901-ACA26B855B3B}"/>
              </a:ext>
            </a:extLst>
          </p:cNvPr>
          <p:cNvSpPr>
            <a:spLocks noGrp="1"/>
          </p:cNvSpPr>
          <p:nvPr>
            <p:ph type="ftr" sz="quarter" idx="11"/>
          </p:nvPr>
        </p:nvSpPr>
        <p:spPr/>
        <p:txBody>
          <a:bodyPr/>
          <a:lstStyle/>
          <a:p>
            <a:endParaRPr lang="de-CH"/>
          </a:p>
        </p:txBody>
      </p:sp>
      <p:sp>
        <p:nvSpPr>
          <p:cNvPr id="5" name="Foliennummernplatzhalter 4">
            <a:extLst>
              <a:ext uri="{FF2B5EF4-FFF2-40B4-BE49-F238E27FC236}">
                <a16:creationId xmlns:a16="http://schemas.microsoft.com/office/drawing/2014/main" id="{01A25B26-6D6F-4914-B2AE-D3FAE8121DA6}"/>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308067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08A1C665-250F-4347-9239-E53937A0146A}"/>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3" name="Fußzeilenplatzhalter 2">
            <a:extLst>
              <a:ext uri="{FF2B5EF4-FFF2-40B4-BE49-F238E27FC236}">
                <a16:creationId xmlns:a16="http://schemas.microsoft.com/office/drawing/2014/main" id="{D9E6645C-8DE1-444A-BD6D-9BA23F11F207}"/>
              </a:ext>
            </a:extLst>
          </p:cNvPr>
          <p:cNvSpPr>
            <a:spLocks noGrp="1"/>
          </p:cNvSpPr>
          <p:nvPr>
            <p:ph type="ftr" sz="quarter" idx="11"/>
          </p:nvPr>
        </p:nvSpPr>
        <p:spPr/>
        <p:txBody>
          <a:bodyPr/>
          <a:lstStyle/>
          <a:p>
            <a:endParaRPr lang="de-CH"/>
          </a:p>
        </p:txBody>
      </p:sp>
      <p:sp>
        <p:nvSpPr>
          <p:cNvPr id="4" name="Foliennummernplatzhalter 3">
            <a:extLst>
              <a:ext uri="{FF2B5EF4-FFF2-40B4-BE49-F238E27FC236}">
                <a16:creationId xmlns:a16="http://schemas.microsoft.com/office/drawing/2014/main" id="{99F8B494-9857-4A8B-906D-02F14F4ECAFC}"/>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433292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14C3AA-C1EE-496B-A898-27E7F327EA6A}"/>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Inhaltsplatzhalter 2">
            <a:extLst>
              <a:ext uri="{FF2B5EF4-FFF2-40B4-BE49-F238E27FC236}">
                <a16:creationId xmlns:a16="http://schemas.microsoft.com/office/drawing/2014/main" id="{41236990-41E8-4C83-97BC-CFBD131D5E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a:extLst>
              <a:ext uri="{FF2B5EF4-FFF2-40B4-BE49-F238E27FC236}">
                <a16:creationId xmlns:a16="http://schemas.microsoft.com/office/drawing/2014/main" id="{4211762A-D2B0-4EF9-B316-E9D42F4BA8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D95028C2-5488-4666-A6FA-893B0D1D298B}"/>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6" name="Fußzeilenplatzhalter 5">
            <a:extLst>
              <a:ext uri="{FF2B5EF4-FFF2-40B4-BE49-F238E27FC236}">
                <a16:creationId xmlns:a16="http://schemas.microsoft.com/office/drawing/2014/main" id="{4A3544DA-F475-4A85-8EBE-8418E147AA83}"/>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3126730B-8F0E-43FF-92DD-9D7506ED0FA6}"/>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1052742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8AA0CB-93B7-423F-9EFE-C0292EF93795}"/>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Bildplatzhalter 2">
            <a:extLst>
              <a:ext uri="{FF2B5EF4-FFF2-40B4-BE49-F238E27FC236}">
                <a16:creationId xmlns:a16="http://schemas.microsoft.com/office/drawing/2014/main" id="{5E87EE07-0EAE-4070-9EF4-29D5CA2D34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a:extLst>
              <a:ext uri="{FF2B5EF4-FFF2-40B4-BE49-F238E27FC236}">
                <a16:creationId xmlns:a16="http://schemas.microsoft.com/office/drawing/2014/main" id="{EB567E83-176A-49A5-8243-5A14B50693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2E32D24F-5019-48BC-919E-0EEE96D9561E}"/>
              </a:ext>
            </a:extLst>
          </p:cNvPr>
          <p:cNvSpPr>
            <a:spLocks noGrp="1"/>
          </p:cNvSpPr>
          <p:nvPr>
            <p:ph type="dt" sz="half" idx="10"/>
          </p:nvPr>
        </p:nvSpPr>
        <p:spPr/>
        <p:txBody>
          <a:bodyPr/>
          <a:lstStyle/>
          <a:p>
            <a:fld id="{E981EAC2-BEA1-4A38-870C-492542521EC7}" type="datetimeFigureOut">
              <a:rPr lang="de-CH" smtClean="0"/>
              <a:t>17.05.2021</a:t>
            </a:fld>
            <a:endParaRPr lang="de-CH"/>
          </a:p>
        </p:txBody>
      </p:sp>
      <p:sp>
        <p:nvSpPr>
          <p:cNvPr id="6" name="Fußzeilenplatzhalter 5">
            <a:extLst>
              <a:ext uri="{FF2B5EF4-FFF2-40B4-BE49-F238E27FC236}">
                <a16:creationId xmlns:a16="http://schemas.microsoft.com/office/drawing/2014/main" id="{A21270F2-A60D-4570-BE63-639B10374640}"/>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AEB07ACB-E133-4399-B43E-7C45154F9738}"/>
              </a:ext>
            </a:extLst>
          </p:cNvPr>
          <p:cNvSpPr>
            <a:spLocks noGrp="1"/>
          </p:cNvSpPr>
          <p:nvPr>
            <p:ph type="sldNum" sz="quarter" idx="12"/>
          </p:nvPr>
        </p:nvSpPr>
        <p:spPr/>
        <p:txBody>
          <a:bodyPr/>
          <a:lstStyle/>
          <a:p>
            <a:fld id="{2FD792E3-E401-4E03-A367-A0CE4F17704C}" type="slidenum">
              <a:rPr lang="de-CH" smtClean="0"/>
              <a:t>‹Nr.›</a:t>
            </a:fld>
            <a:endParaRPr lang="de-CH"/>
          </a:p>
        </p:txBody>
      </p:sp>
    </p:spTree>
    <p:extLst>
      <p:ext uri="{BB962C8B-B14F-4D97-AF65-F5344CB8AC3E}">
        <p14:creationId xmlns:p14="http://schemas.microsoft.com/office/powerpoint/2010/main" val="2182498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6900EBE5-3934-4C0C-A6EC-1087E292BC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CH"/>
          </a:p>
        </p:txBody>
      </p:sp>
      <p:sp>
        <p:nvSpPr>
          <p:cNvPr id="3" name="Textplatzhalter 2">
            <a:extLst>
              <a:ext uri="{FF2B5EF4-FFF2-40B4-BE49-F238E27FC236}">
                <a16:creationId xmlns:a16="http://schemas.microsoft.com/office/drawing/2014/main" id="{D29F9AC6-AF74-48E4-8B00-367CA563DD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EE31F0A9-CD71-42E3-90D5-199D7580EF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81EAC2-BEA1-4A38-870C-492542521EC7}" type="datetimeFigureOut">
              <a:rPr lang="de-CH" smtClean="0"/>
              <a:t>17.05.2021</a:t>
            </a:fld>
            <a:endParaRPr lang="de-CH"/>
          </a:p>
        </p:txBody>
      </p:sp>
      <p:sp>
        <p:nvSpPr>
          <p:cNvPr id="5" name="Fußzeilenplatzhalter 4">
            <a:extLst>
              <a:ext uri="{FF2B5EF4-FFF2-40B4-BE49-F238E27FC236}">
                <a16:creationId xmlns:a16="http://schemas.microsoft.com/office/drawing/2014/main" id="{FD80D09F-F52E-49A6-A2F2-30511B3F4F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Foliennummernplatzhalter 5">
            <a:extLst>
              <a:ext uri="{FF2B5EF4-FFF2-40B4-BE49-F238E27FC236}">
                <a16:creationId xmlns:a16="http://schemas.microsoft.com/office/drawing/2014/main" id="{C9D3030C-BA1E-4F3F-9CA5-EE6244026C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D792E3-E401-4E03-A367-A0CE4F17704C}" type="slidenum">
              <a:rPr lang="de-CH" smtClean="0"/>
              <a:t>‹Nr.›</a:t>
            </a:fld>
            <a:endParaRPr lang="de-CH"/>
          </a:p>
        </p:txBody>
      </p:sp>
    </p:spTree>
    <p:extLst>
      <p:ext uri="{BB962C8B-B14F-4D97-AF65-F5344CB8AC3E}">
        <p14:creationId xmlns:p14="http://schemas.microsoft.com/office/powerpoint/2010/main" val="4921831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2">
            <a:extLst>
              <a:ext uri="{FF2B5EF4-FFF2-40B4-BE49-F238E27FC236}">
                <a16:creationId xmlns:a16="http://schemas.microsoft.com/office/drawing/2014/main" id="{08695C16-B752-430A-AB57-B217F0B6CDC2}"/>
              </a:ext>
            </a:extLst>
          </p:cNvPr>
          <p:cNvSpPr/>
          <p:nvPr/>
        </p:nvSpPr>
        <p:spPr>
          <a:xfrm>
            <a:off x="339033" y="2030185"/>
            <a:ext cx="6655253" cy="701731"/>
          </a:xfrm>
          <a:prstGeom prst="rect">
            <a:avLst/>
          </a:prstGeom>
        </p:spPr>
        <p:txBody>
          <a:bodyPr wrap="square">
            <a:spAutoFit/>
          </a:bodyPr>
          <a:lstStyle/>
          <a:p>
            <a:pPr defTabSz="914192" fontAlgn="base">
              <a:lnSpc>
                <a:spcPct val="90000"/>
              </a:lnSpc>
              <a:spcBef>
                <a:spcPct val="0"/>
              </a:spcBef>
              <a:spcAft>
                <a:spcPts val="588"/>
              </a:spcAft>
              <a:tabLst>
                <a:tab pos="1232294" algn="l"/>
              </a:tabLst>
              <a:defRPr/>
            </a:pPr>
            <a:r>
              <a:rPr lang="en-US" sz="4400" dirty="0">
                <a:gradFill>
                  <a:gsLst>
                    <a:gs pos="2917">
                      <a:srgbClr val="353535"/>
                    </a:gs>
                    <a:gs pos="30000">
                      <a:srgbClr val="353535"/>
                    </a:gs>
                  </a:gsLst>
                  <a:lin ang="5400000" scaled="0"/>
                </a:gradFill>
                <a:latin typeface="Roboto Medium" panose="02000000000000000000" pitchFamily="2" charset="0"/>
                <a:ea typeface="Roboto Medium" panose="02000000000000000000" pitchFamily="2" charset="0"/>
                <a:cs typeface="Helvetica Neue" panose="02000503000000020004" pitchFamily="2" charset="0"/>
              </a:rPr>
              <a:t>cml1 Medical Challenge</a:t>
            </a:r>
          </a:p>
        </p:txBody>
      </p:sp>
      <p:sp>
        <p:nvSpPr>
          <p:cNvPr id="7" name="Rectangle 47">
            <a:extLst>
              <a:ext uri="{FF2B5EF4-FFF2-40B4-BE49-F238E27FC236}">
                <a16:creationId xmlns:a16="http://schemas.microsoft.com/office/drawing/2014/main" id="{FC65C6C5-7AA5-4CB6-ACA9-73ACEE645A2B}"/>
              </a:ext>
            </a:extLst>
          </p:cNvPr>
          <p:cNvSpPr/>
          <p:nvPr/>
        </p:nvSpPr>
        <p:spPr>
          <a:xfrm>
            <a:off x="339033" y="2583816"/>
            <a:ext cx="6655252" cy="3154710"/>
          </a:xfrm>
          <a:prstGeom prst="rect">
            <a:avLst/>
          </a:prstGeom>
        </p:spPr>
        <p:txBody>
          <a:bodyPr wrap="square">
            <a:spAutoFit/>
          </a:bodyPr>
          <a:lstStyle/>
          <a:p>
            <a:pPr defTabSz="914049">
              <a:spcBef>
                <a:spcPts val="1765"/>
              </a:spcBef>
              <a:defRPr/>
            </a:pPr>
            <a:r>
              <a:rPr lang="de-DE" sz="2400" dirty="0">
                <a:solidFill>
                  <a:schemeClr val="bg2">
                    <a:lumMod val="50000"/>
                  </a:schemeClr>
                </a:solidFill>
                <a:latin typeface="Roboto Thin" panose="02000000000000000000" pitchFamily="2" charset="0"/>
                <a:ea typeface="Roboto Thin" panose="02000000000000000000" pitchFamily="2" charset="0"/>
                <a:cs typeface="Helvetica Neue" panose="02000503000000020004" pitchFamily="2" charset="0"/>
              </a:rPr>
              <a:t>Milestone </a:t>
            </a:r>
            <a:r>
              <a:rPr lang="en-AU" sz="2400" dirty="0">
                <a:solidFill>
                  <a:schemeClr val="bg2">
                    <a:lumMod val="50000"/>
                  </a:schemeClr>
                </a:solidFill>
                <a:latin typeface="Roboto Thin" panose="02000000000000000000" pitchFamily="2" charset="0"/>
                <a:ea typeface="Roboto Thin" panose="02000000000000000000" pitchFamily="2" charset="0"/>
                <a:cs typeface="Helvetica Neue" panose="02000503000000020004" pitchFamily="2" charset="0"/>
              </a:rPr>
              <a:t>Presentation</a:t>
            </a:r>
            <a:r>
              <a:rPr lang="de-DE" sz="2400" dirty="0">
                <a:solidFill>
                  <a:schemeClr val="bg2">
                    <a:lumMod val="50000"/>
                  </a:schemeClr>
                </a:solidFill>
                <a:latin typeface="Roboto Thin" panose="02000000000000000000" pitchFamily="2" charset="0"/>
                <a:ea typeface="Roboto Thin" panose="02000000000000000000" pitchFamily="2" charset="0"/>
                <a:cs typeface="Helvetica Neue" panose="02000503000000020004" pitchFamily="2" charset="0"/>
              </a:rPr>
              <a:t> </a:t>
            </a:r>
          </a:p>
          <a:p>
            <a:pPr defTabSz="914049">
              <a:spcBef>
                <a:spcPts val="1765"/>
              </a:spcBef>
              <a:defRPr/>
            </a:pPr>
            <a:endParaRPr lang="en-US" sz="2000" dirty="0">
              <a:solidFill>
                <a:schemeClr val="bg2">
                  <a:lumMod val="50000"/>
                </a:schemeClr>
              </a:solidFill>
              <a:latin typeface="Helvetica Neue Light" panose="02000403000000020004" pitchFamily="2" charset="0"/>
              <a:ea typeface="Helvetica Neue Light" panose="02000403000000020004" pitchFamily="2" charset="0"/>
              <a:cs typeface="Helvetica Neue" panose="02000503000000020004" pitchFamily="2" charset="0"/>
            </a:endParaRPr>
          </a:p>
          <a:p>
            <a:pPr defTabSz="914049">
              <a:spcBef>
                <a:spcPts val="1765"/>
              </a:spcBef>
              <a:defRPr/>
            </a:pPr>
            <a:endParaRPr lang="en-US" sz="2000" kern="0" dirty="0">
              <a:solidFill>
                <a:srgbClr val="525252"/>
              </a:solidFill>
              <a:latin typeface="Segoe UI Light"/>
              <a:cs typeface="Segoe UI Semibold" panose="020B0702040204020203" pitchFamily="34" charset="0"/>
            </a:endParaRPr>
          </a:p>
          <a:p>
            <a:pPr defTabSz="914049">
              <a:spcBef>
                <a:spcPts val="1765"/>
              </a:spcBef>
              <a:defRPr/>
            </a:pPr>
            <a:endParaRPr lang="en-US" sz="2000" kern="0" dirty="0">
              <a:solidFill>
                <a:srgbClr val="525252"/>
              </a:solidFill>
              <a:latin typeface="Segoe UI Light"/>
              <a:cs typeface="Segoe UI Semibold" panose="020B0702040204020203" pitchFamily="34" charset="0"/>
            </a:endParaRPr>
          </a:p>
          <a:p>
            <a:pPr defTabSz="914049">
              <a:spcBef>
                <a:spcPts val="1765"/>
              </a:spcBef>
              <a:defRPr/>
            </a:pPr>
            <a:endParaRPr lang="en-US" sz="2000" kern="0" dirty="0">
              <a:solidFill>
                <a:srgbClr val="525252"/>
              </a:solidFill>
              <a:latin typeface="Segoe UI Light"/>
              <a:cs typeface="Segoe UI Semibold" panose="020B0702040204020203" pitchFamily="34" charset="0"/>
            </a:endParaRPr>
          </a:p>
          <a:p>
            <a:pPr defTabSz="914049">
              <a:spcBef>
                <a:spcPts val="1765"/>
              </a:spcBef>
              <a:defRPr/>
            </a:pPr>
            <a:endParaRPr lang="en-US" sz="2000" kern="0" dirty="0">
              <a:solidFill>
                <a:srgbClr val="525252"/>
              </a:solidFill>
              <a:latin typeface="Segoe UI Light"/>
              <a:cs typeface="Segoe UI Semibold" panose="020B0702040204020203" pitchFamily="34" charset="0"/>
            </a:endParaRPr>
          </a:p>
        </p:txBody>
      </p:sp>
      <p:pic>
        <p:nvPicPr>
          <p:cNvPr id="5" name="Grafik 4" descr="Ein Bild, das Person, Zahnbürste, schließen, starrend enthält.&#10;&#10;Automatisch generierte Beschreibung">
            <a:extLst>
              <a:ext uri="{FF2B5EF4-FFF2-40B4-BE49-F238E27FC236}">
                <a16:creationId xmlns:a16="http://schemas.microsoft.com/office/drawing/2014/main" id="{1BDB456D-BCBD-4954-8648-6B20EAECB0F5}"/>
              </a:ext>
            </a:extLst>
          </p:cNvPr>
          <p:cNvPicPr>
            <a:picLocks noChangeAspect="1"/>
          </p:cNvPicPr>
          <p:nvPr/>
        </p:nvPicPr>
        <p:blipFill rotWithShape="1">
          <a:blip r:embed="rId3">
            <a:extLst>
              <a:ext uri="{28A0092B-C50C-407E-A947-70E740481C1C}">
                <a14:useLocalDpi xmlns:a14="http://schemas.microsoft.com/office/drawing/2010/main" val="0"/>
              </a:ext>
            </a:extLst>
          </a:blip>
          <a:srcRect l="26189" t="14593" r="41443" b="9552"/>
          <a:stretch/>
        </p:blipFill>
        <p:spPr>
          <a:xfrm>
            <a:off x="7802473" y="-1"/>
            <a:ext cx="4389528" cy="6858001"/>
          </a:xfrm>
          <a:prstGeom prst="rect">
            <a:avLst/>
          </a:prstGeom>
        </p:spPr>
      </p:pic>
    </p:spTree>
    <p:extLst>
      <p:ext uri="{BB962C8B-B14F-4D97-AF65-F5344CB8AC3E}">
        <p14:creationId xmlns:p14="http://schemas.microsoft.com/office/powerpoint/2010/main" val="411663907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Bildergebnis fÃ¼r political debat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0217" t="4341" r="6646" b="960"/>
          <a:stretch/>
        </p:blipFill>
        <p:spPr bwMode="auto">
          <a:xfrm>
            <a:off x="8878742" y="2381638"/>
            <a:ext cx="2604887" cy="362686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6"/>
          <p:cNvPicPr>
            <a:picLocks noChangeAspect="1" noChangeArrowheads="1"/>
          </p:cNvPicPr>
          <p:nvPr/>
        </p:nvPicPr>
        <p:blipFill>
          <a:blip r:embed="rId4">
            <a:extLst>
              <a:ext uri="{28A0092B-C50C-407E-A947-70E740481C1C}">
                <a14:useLocalDpi xmlns:a14="http://schemas.microsoft.com/office/drawing/2010/main" val="0"/>
              </a:ext>
            </a:extLst>
          </a:blip>
          <a:srcRect t="3181" b="3181"/>
          <a:stretch/>
        </p:blipFill>
        <p:spPr bwMode="auto">
          <a:xfrm>
            <a:off x="6163263" y="2379046"/>
            <a:ext cx="2578066" cy="362106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upload.wikimedia.org/wikipedia/commons/e/e0/Letter_concerning_toleration.jpg"/>
          <p:cNvPicPr>
            <a:picLocks noChangeAspect="1" noChangeArrowheads="1"/>
          </p:cNvPicPr>
          <p:nvPr/>
        </p:nvPicPr>
        <p:blipFill rotWithShape="1">
          <a:blip r:embed="rId5">
            <a:extLst>
              <a:ext uri="{28A0092B-C50C-407E-A947-70E740481C1C}">
                <a14:useLocalDpi xmlns:a14="http://schemas.microsoft.com/office/drawing/2010/main" val="0"/>
              </a:ext>
            </a:extLst>
          </a:blip>
          <a:srcRect l="2949" r="3251"/>
          <a:stretch/>
        </p:blipFill>
        <p:spPr bwMode="auto">
          <a:xfrm>
            <a:off x="3440304" y="2383611"/>
            <a:ext cx="2595915" cy="363509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a:extLst>
              <a:ext uri="{FF2B5EF4-FFF2-40B4-BE49-F238E27FC236}">
                <a16:creationId xmlns:a16="http://schemas.microsoft.com/office/drawing/2014/main" id="{ABE81ED6-EDF7-4D12-951E-DFCFD08B1C3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25309" t="9086" r="25720" b="17583"/>
          <a:stretch/>
        </p:blipFill>
        <p:spPr>
          <a:xfrm>
            <a:off x="731425" y="2383611"/>
            <a:ext cx="2602006" cy="3617259"/>
          </a:xfrm>
          <a:prstGeom prst="rect">
            <a:avLst/>
          </a:prstGeom>
        </p:spPr>
      </p:pic>
      <p:grpSp>
        <p:nvGrpSpPr>
          <p:cNvPr id="4" name="Group 5">
            <a:extLst>
              <a:ext uri="{FF2B5EF4-FFF2-40B4-BE49-F238E27FC236}">
                <a16:creationId xmlns:a16="http://schemas.microsoft.com/office/drawing/2014/main" id="{7314B5D8-244B-4485-B738-57838AFDC7C4}"/>
              </a:ext>
            </a:extLst>
          </p:cNvPr>
          <p:cNvGrpSpPr/>
          <p:nvPr/>
        </p:nvGrpSpPr>
        <p:grpSpPr>
          <a:xfrm>
            <a:off x="728173" y="1164842"/>
            <a:ext cx="10729660" cy="396781"/>
            <a:chOff x="745055" y="5336242"/>
            <a:chExt cx="10946365" cy="404795"/>
          </a:xfrm>
        </p:grpSpPr>
        <p:sp>
          <p:nvSpPr>
            <p:cNvPr id="5" name="Rectangle 13">
              <a:extLst>
                <a:ext uri="{FF2B5EF4-FFF2-40B4-BE49-F238E27FC236}">
                  <a16:creationId xmlns:a16="http://schemas.microsoft.com/office/drawing/2014/main" id="{B6D28E2C-BFAE-4DE7-B9AD-B44227568CD7}"/>
                </a:ext>
              </a:extLst>
            </p:cNvPr>
            <p:cNvSpPr/>
            <p:nvPr/>
          </p:nvSpPr>
          <p:spPr>
            <a:xfrm>
              <a:off x="3841114" y="5336242"/>
              <a:ext cx="4754246" cy="404795"/>
            </a:xfrm>
            <a:prstGeom prst="rect">
              <a:avLst/>
            </a:prstGeom>
            <a:noFill/>
          </p:spPr>
          <p:txBody>
            <a:bodyPr wrap="square" lIns="0" rIns="0">
              <a:noAutofit/>
            </a:bodyPr>
            <a:lstStyle/>
            <a:p>
              <a:pPr algn="ctr" defTabSz="913325">
                <a:lnSpc>
                  <a:spcPts val="2200"/>
                </a:lnSpc>
                <a:spcBef>
                  <a:spcPts val="1200"/>
                </a:spcBef>
                <a:defRPr/>
              </a:pPr>
              <a:r>
                <a:rPr lang="en-US" sz="2353" kern="0" dirty="0">
                  <a:solidFill>
                    <a:srgbClr val="353535"/>
                  </a:solidFill>
                  <a:latin typeface="Helvetica Neue" panose="02000503000000020004" pitchFamily="2" charset="0"/>
                  <a:ea typeface="Helvetica Neue" panose="02000503000000020004" pitchFamily="2" charset="0"/>
                  <a:cs typeface="Helvetica Neue" panose="02000503000000020004" pitchFamily="2" charset="0"/>
                </a:rPr>
                <a:t>Agenda</a:t>
              </a:r>
              <a:endParaRPr lang="en-US" sz="1567" kern="0" dirty="0">
                <a:solidFill>
                  <a:srgbClr val="353535"/>
                </a:solidFill>
                <a:latin typeface="Helvetica Neue" panose="02000503000000020004" pitchFamily="2" charset="0"/>
                <a:ea typeface="Helvetica Neue" panose="02000503000000020004" pitchFamily="2" charset="0"/>
                <a:cs typeface="Helvetica Neue" panose="02000503000000020004" pitchFamily="2" charset="0"/>
              </a:endParaRPr>
            </a:p>
          </p:txBody>
        </p:sp>
        <p:cxnSp>
          <p:nvCxnSpPr>
            <p:cNvPr id="6" name="Straight Connector 4">
              <a:extLst>
                <a:ext uri="{FF2B5EF4-FFF2-40B4-BE49-F238E27FC236}">
                  <a16:creationId xmlns:a16="http://schemas.microsoft.com/office/drawing/2014/main" id="{681D6669-87FC-4AEC-96FD-440D2B9F4D6B}"/>
                </a:ext>
              </a:extLst>
            </p:cNvPr>
            <p:cNvCxnSpPr>
              <a:cxnSpLocks/>
            </p:cNvCxnSpPr>
            <p:nvPr/>
          </p:nvCxnSpPr>
          <p:spPr>
            <a:xfrm>
              <a:off x="745055" y="5524500"/>
              <a:ext cx="4637309"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18">
              <a:extLst>
                <a:ext uri="{FF2B5EF4-FFF2-40B4-BE49-F238E27FC236}">
                  <a16:creationId xmlns:a16="http://schemas.microsoft.com/office/drawing/2014/main" id="{DC4120A4-9F99-4A80-B023-F2D8959D969F}"/>
                </a:ext>
              </a:extLst>
            </p:cNvPr>
            <p:cNvCxnSpPr>
              <a:cxnSpLocks/>
            </p:cNvCxnSpPr>
            <p:nvPr/>
          </p:nvCxnSpPr>
          <p:spPr>
            <a:xfrm>
              <a:off x="7119723" y="5524500"/>
              <a:ext cx="4571697" cy="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3" name="Rectangle 47">
            <a:extLst>
              <a:ext uri="{FF2B5EF4-FFF2-40B4-BE49-F238E27FC236}">
                <a16:creationId xmlns:a16="http://schemas.microsoft.com/office/drawing/2014/main" id="{9211E5FD-76BF-4D56-B1FB-10F06CC46796}"/>
              </a:ext>
            </a:extLst>
          </p:cNvPr>
          <p:cNvSpPr/>
          <p:nvPr/>
        </p:nvSpPr>
        <p:spPr bwMode="auto">
          <a:xfrm>
            <a:off x="3427207" y="4123877"/>
            <a:ext cx="2599638" cy="1877750"/>
          </a:xfrm>
          <a:prstGeom prst="rect">
            <a:avLst/>
          </a:prstGeom>
          <a:gradFill flip="none" rotWithShape="1">
            <a:gsLst>
              <a:gs pos="0">
                <a:srgbClr val="000000">
                  <a:alpha val="47000"/>
                </a:srgbClr>
              </a:gs>
              <a:gs pos="100000">
                <a:srgbClr val="000000">
                  <a:alpha val="0"/>
                </a:srgbClr>
              </a:gs>
            </a:gsLst>
            <a:lin ang="162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59" tIns="179259" rIns="179259" bIns="358519" numCol="1" spcCol="0" rtlCol="0" fromWordArt="0" anchor="b" anchorCtr="0" forceAA="0" compatLnSpc="1">
            <a:prstTxWarp prst="textNoShape">
              <a:avLst/>
            </a:prstTxWarp>
            <a:noAutofit/>
          </a:bodyPr>
          <a:lstStyle/>
          <a:p>
            <a:pPr algn="ctr" defTabSz="913400" fontAlgn="base">
              <a:spcBef>
                <a:spcPct val="0"/>
              </a:spcBef>
              <a:spcAft>
                <a:spcPts val="588"/>
              </a:spcAft>
              <a:defRPr/>
            </a:pPr>
            <a:endParaRPr lang="en-US" sz="2353" kern="0" spc="-108" dirty="0">
              <a:solidFill>
                <a:srgbClr val="FFFFFF"/>
              </a:solidFill>
              <a:latin typeface="Segoe UI Semibold" panose="020B0702040204020203" pitchFamily="34" charset="0"/>
              <a:ea typeface="Segoe UI Emoji" panose="020B0502040204020203" pitchFamily="34" charset="0"/>
              <a:cs typeface="Segoe UI Semibold" panose="020B0702040204020203" pitchFamily="34" charset="0"/>
            </a:endParaRPr>
          </a:p>
        </p:txBody>
      </p:sp>
      <p:sp>
        <p:nvSpPr>
          <p:cNvPr id="24" name="Rectangle 7">
            <a:extLst>
              <a:ext uri="{FF2B5EF4-FFF2-40B4-BE49-F238E27FC236}">
                <a16:creationId xmlns:a16="http://schemas.microsoft.com/office/drawing/2014/main" id="{4C9F37CA-7FD8-4248-8C91-32C5F00EA26F}"/>
              </a:ext>
            </a:extLst>
          </p:cNvPr>
          <p:cNvSpPr/>
          <p:nvPr/>
        </p:nvSpPr>
        <p:spPr bwMode="auto">
          <a:xfrm>
            <a:off x="731171" y="4130752"/>
            <a:ext cx="2602260" cy="1877750"/>
          </a:xfrm>
          <a:prstGeom prst="rect">
            <a:avLst/>
          </a:prstGeom>
          <a:gradFill flip="none" rotWithShape="1">
            <a:gsLst>
              <a:gs pos="0">
                <a:srgbClr val="000000">
                  <a:alpha val="47000"/>
                </a:srgbClr>
              </a:gs>
              <a:gs pos="100000">
                <a:srgbClr val="000000">
                  <a:alpha val="0"/>
                </a:srgbClr>
              </a:gs>
            </a:gsLst>
            <a:lin ang="162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59" tIns="179259" rIns="179259" bIns="358519" numCol="1" rtlCol="0" anchor="b" anchorCtr="0" compatLnSpc="1">
            <a:prstTxWarp prst="textNoShape">
              <a:avLst/>
            </a:prstTxWarp>
          </a:bodyPr>
          <a:lstStyle/>
          <a:p>
            <a:pPr algn="ctr" defTabSz="913400" fontAlgn="base">
              <a:spcBef>
                <a:spcPct val="0"/>
              </a:spcBef>
              <a:spcAft>
                <a:spcPts val="588"/>
              </a:spcAft>
              <a:defRPr/>
            </a:pPr>
            <a:endParaRPr lang="en-US" sz="1765" kern="0" spc="-108" dirty="0">
              <a:solidFill>
                <a:srgbClr val="FFFFFF"/>
              </a:solidFill>
              <a:latin typeface="Segoe UI Semibold" panose="020B0702040204020203" pitchFamily="34" charset="0"/>
              <a:ea typeface="Segoe UI" pitchFamily="34" charset="0"/>
              <a:cs typeface="Segoe UI Semibold" panose="020B0702040204020203" pitchFamily="34" charset="0"/>
            </a:endParaRPr>
          </a:p>
        </p:txBody>
      </p:sp>
      <p:sp>
        <p:nvSpPr>
          <p:cNvPr id="27" name="Rectangle 46">
            <a:extLst>
              <a:ext uri="{FF2B5EF4-FFF2-40B4-BE49-F238E27FC236}">
                <a16:creationId xmlns:a16="http://schemas.microsoft.com/office/drawing/2014/main" id="{C9522D74-38BF-48E0-BCFB-7E77FBE6B57D}"/>
              </a:ext>
            </a:extLst>
          </p:cNvPr>
          <p:cNvSpPr/>
          <p:nvPr/>
        </p:nvSpPr>
        <p:spPr bwMode="auto">
          <a:xfrm>
            <a:off x="8858571" y="4130752"/>
            <a:ext cx="2602260" cy="1877750"/>
          </a:xfrm>
          <a:prstGeom prst="rect">
            <a:avLst/>
          </a:prstGeom>
          <a:gradFill flip="none" rotWithShape="1">
            <a:gsLst>
              <a:gs pos="0">
                <a:srgbClr val="000000">
                  <a:alpha val="47000"/>
                </a:srgbClr>
              </a:gs>
              <a:gs pos="100000">
                <a:srgbClr val="000000">
                  <a:alpha val="0"/>
                </a:srgbClr>
              </a:gs>
            </a:gsLst>
            <a:lin ang="162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59" tIns="179259" rIns="179259" bIns="358519" numCol="1" spcCol="0" rtlCol="0" fromWordArt="0" anchor="b" anchorCtr="0" forceAA="0" compatLnSpc="1">
            <a:prstTxWarp prst="textNoShape">
              <a:avLst/>
            </a:prstTxWarp>
            <a:noAutofit/>
          </a:bodyPr>
          <a:lstStyle/>
          <a:p>
            <a:pPr algn="ctr" defTabSz="913400" fontAlgn="base">
              <a:spcBef>
                <a:spcPct val="0"/>
              </a:spcBef>
              <a:spcAft>
                <a:spcPts val="588"/>
              </a:spcAft>
              <a:defRPr/>
            </a:pPr>
            <a:endParaRPr lang="en-US" sz="2353" kern="0" spc="-108" dirty="0">
              <a:solidFill>
                <a:srgbClr val="FFFFFF"/>
              </a:solidFill>
              <a:latin typeface="Segoe UI Semibold" panose="020B0702040204020203" pitchFamily="34" charset="0"/>
              <a:ea typeface="Segoe UI Emoji" panose="020B0502040204020203" pitchFamily="34" charset="0"/>
              <a:cs typeface="Segoe UI Semibold" panose="020B0702040204020203" pitchFamily="34" charset="0"/>
            </a:endParaRPr>
          </a:p>
        </p:txBody>
      </p:sp>
      <p:sp>
        <p:nvSpPr>
          <p:cNvPr id="22" name="Rechteck 21">
            <a:extLst>
              <a:ext uri="{FF2B5EF4-FFF2-40B4-BE49-F238E27FC236}">
                <a16:creationId xmlns:a16="http://schemas.microsoft.com/office/drawing/2014/main" id="{FA40A942-CD67-40CA-A978-3F3509ACDE6E}"/>
              </a:ext>
            </a:extLst>
          </p:cNvPr>
          <p:cNvSpPr/>
          <p:nvPr/>
        </p:nvSpPr>
        <p:spPr>
          <a:xfrm>
            <a:off x="3625975" y="5062752"/>
            <a:ext cx="2225677" cy="369332"/>
          </a:xfrm>
          <a:prstGeom prst="rect">
            <a:avLst/>
          </a:prstGeom>
        </p:spPr>
        <p:txBody>
          <a:bodyPr wrap="square">
            <a:spAutoFit/>
          </a:bodyPr>
          <a:lstStyle/>
          <a:p>
            <a:pPr algn="ctr" defTabSz="913400" fontAlgn="base">
              <a:spcBef>
                <a:spcPct val="0"/>
              </a:spcBef>
              <a:spcAft>
                <a:spcPts val="588"/>
              </a:spcAft>
              <a:defRPr/>
            </a:pPr>
            <a:r>
              <a:rPr lang="de-CH" kern="0" spc="-108" dirty="0" err="1">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Preprocessing</a:t>
            </a:r>
            <a:endParaRPr lang="de-CH"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 name="Rectangle 45">
            <a:extLst>
              <a:ext uri="{FF2B5EF4-FFF2-40B4-BE49-F238E27FC236}">
                <a16:creationId xmlns:a16="http://schemas.microsoft.com/office/drawing/2014/main" id="{C5685623-1987-4E4B-ADCE-6F1202074A38}"/>
              </a:ext>
            </a:extLst>
          </p:cNvPr>
          <p:cNvSpPr/>
          <p:nvPr/>
        </p:nvSpPr>
        <p:spPr bwMode="auto">
          <a:xfrm>
            <a:off x="6149438" y="4122363"/>
            <a:ext cx="2602260" cy="1877750"/>
          </a:xfrm>
          <a:prstGeom prst="rect">
            <a:avLst/>
          </a:prstGeom>
          <a:gradFill flip="none" rotWithShape="1">
            <a:gsLst>
              <a:gs pos="0">
                <a:srgbClr val="000000">
                  <a:alpha val="47000"/>
                </a:srgbClr>
              </a:gs>
              <a:gs pos="100000">
                <a:srgbClr val="000000">
                  <a:alpha val="0"/>
                </a:srgbClr>
              </a:gs>
            </a:gsLst>
            <a:lin ang="1620000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59" tIns="179259" rIns="179259" bIns="358519" numCol="1" spcCol="0" rtlCol="0" fromWordArt="0" anchor="b" anchorCtr="0" forceAA="0" compatLnSpc="1">
            <a:prstTxWarp prst="textNoShape">
              <a:avLst/>
            </a:prstTxWarp>
            <a:noAutofit/>
          </a:bodyPr>
          <a:lstStyle/>
          <a:p>
            <a:pPr algn="ctr" defTabSz="913400" fontAlgn="base">
              <a:spcBef>
                <a:spcPct val="0"/>
              </a:spcBef>
              <a:spcAft>
                <a:spcPts val="588"/>
              </a:spcAft>
              <a:defRPr/>
            </a:pPr>
            <a:endParaRPr lang="en-US" sz="2353" kern="0" spc="-108" dirty="0">
              <a:solidFill>
                <a:srgbClr val="FFFFFF"/>
              </a:solidFill>
              <a:latin typeface="Segoe UI Semibold" panose="020B0702040204020203" pitchFamily="34" charset="0"/>
              <a:ea typeface="Segoe UI Emoji" panose="020B0502040204020203" pitchFamily="34" charset="0"/>
              <a:cs typeface="Segoe UI Semibold" panose="020B0702040204020203" pitchFamily="34" charset="0"/>
            </a:endParaRPr>
          </a:p>
        </p:txBody>
      </p:sp>
      <p:sp>
        <p:nvSpPr>
          <p:cNvPr id="31" name="Rechteck 30">
            <a:extLst>
              <a:ext uri="{FF2B5EF4-FFF2-40B4-BE49-F238E27FC236}">
                <a16:creationId xmlns:a16="http://schemas.microsoft.com/office/drawing/2014/main" id="{E9CF95B5-E0D2-4A26-B9EC-4086D0113103}"/>
              </a:ext>
            </a:extLst>
          </p:cNvPr>
          <p:cNvSpPr/>
          <p:nvPr/>
        </p:nvSpPr>
        <p:spPr>
          <a:xfrm>
            <a:off x="6337729" y="5069627"/>
            <a:ext cx="2225677" cy="369332"/>
          </a:xfrm>
          <a:prstGeom prst="rect">
            <a:avLst/>
          </a:prstGeom>
        </p:spPr>
        <p:txBody>
          <a:bodyPr wrap="square">
            <a:spAutoFit/>
          </a:bodyPr>
          <a:lstStyle/>
          <a:p>
            <a:pPr algn="ctr" defTabSz="913400" fontAlgn="base">
              <a:spcBef>
                <a:spcPct val="0"/>
              </a:spcBef>
              <a:spcAft>
                <a:spcPts val="588"/>
              </a:spcAft>
              <a:defRPr/>
            </a:pPr>
            <a:r>
              <a:rPr lang="de-CH"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Modelling</a:t>
            </a:r>
          </a:p>
        </p:txBody>
      </p:sp>
      <p:sp>
        <p:nvSpPr>
          <p:cNvPr id="32" name="Rechteck 31">
            <a:extLst>
              <a:ext uri="{FF2B5EF4-FFF2-40B4-BE49-F238E27FC236}">
                <a16:creationId xmlns:a16="http://schemas.microsoft.com/office/drawing/2014/main" id="{1597FAFC-E2C2-446D-9243-B6453FBADBC0}"/>
              </a:ext>
            </a:extLst>
          </p:cNvPr>
          <p:cNvSpPr/>
          <p:nvPr/>
        </p:nvSpPr>
        <p:spPr>
          <a:xfrm>
            <a:off x="9043863" y="5069627"/>
            <a:ext cx="2225677" cy="369332"/>
          </a:xfrm>
          <a:prstGeom prst="rect">
            <a:avLst/>
          </a:prstGeom>
        </p:spPr>
        <p:txBody>
          <a:bodyPr wrap="square">
            <a:spAutoFit/>
          </a:bodyPr>
          <a:lstStyle/>
          <a:p>
            <a:pPr algn="ctr" defTabSz="913400" fontAlgn="base">
              <a:spcBef>
                <a:spcPct val="0"/>
              </a:spcBef>
              <a:spcAft>
                <a:spcPts val="588"/>
              </a:spcAft>
              <a:defRPr/>
            </a:pPr>
            <a:r>
              <a:rPr lang="de-CH"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Next </a:t>
            </a:r>
            <a:r>
              <a:rPr lang="de-CH" kern="0" spc="-108" dirty="0" err="1">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Steps</a:t>
            </a:r>
            <a:endParaRPr lang="en-US"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 name="Rechteck 32">
            <a:extLst>
              <a:ext uri="{FF2B5EF4-FFF2-40B4-BE49-F238E27FC236}">
                <a16:creationId xmlns:a16="http://schemas.microsoft.com/office/drawing/2014/main" id="{E1A42954-B215-4078-86B7-BED2E560D1AF}"/>
              </a:ext>
            </a:extLst>
          </p:cNvPr>
          <p:cNvSpPr/>
          <p:nvPr/>
        </p:nvSpPr>
        <p:spPr>
          <a:xfrm>
            <a:off x="917033" y="5062751"/>
            <a:ext cx="2225677" cy="369332"/>
          </a:xfrm>
          <a:prstGeom prst="rect">
            <a:avLst/>
          </a:prstGeom>
        </p:spPr>
        <p:txBody>
          <a:bodyPr wrap="square">
            <a:spAutoFit/>
          </a:bodyPr>
          <a:lstStyle/>
          <a:p>
            <a:pPr algn="ctr" defTabSz="913400" fontAlgn="base">
              <a:spcBef>
                <a:spcPct val="0"/>
              </a:spcBef>
              <a:spcAft>
                <a:spcPts val="588"/>
              </a:spcAft>
              <a:defRPr/>
            </a:pPr>
            <a:r>
              <a:rPr lang="de-CH" kern="0" spc="-108"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Introduction</a:t>
            </a:r>
          </a:p>
        </p:txBody>
      </p:sp>
      <p:sp>
        <p:nvSpPr>
          <p:cNvPr id="19" name="Rectangle 8">
            <a:extLst>
              <a:ext uri="{FF2B5EF4-FFF2-40B4-BE49-F238E27FC236}">
                <a16:creationId xmlns:a16="http://schemas.microsoft.com/office/drawing/2014/main" id="{74B61E5A-6B61-44FF-A03E-23DD8BDBB75B}"/>
              </a:ext>
            </a:extLst>
          </p:cNvPr>
          <p:cNvSpPr/>
          <p:nvPr/>
        </p:nvSpPr>
        <p:spPr bwMode="auto">
          <a:xfrm>
            <a:off x="1729" y="6002599"/>
            <a:ext cx="12190271" cy="855401"/>
          </a:xfrm>
          <a:prstGeom prst="rect">
            <a:avLst/>
          </a:prstGeom>
          <a:solidFill>
            <a:srgbClr val="E6E6E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spTree>
    <p:extLst>
      <p:ext uri="{BB962C8B-B14F-4D97-AF65-F5344CB8AC3E}">
        <p14:creationId xmlns:p14="http://schemas.microsoft.com/office/powerpoint/2010/main" val="3081780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10" presetClass="entr" presetSubtype="0" fill="hold" grpId="0" nodeType="withEffect">
                                  <p:stCondLst>
                                    <p:cond delay="75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500"/>
                                        <p:tgtEl>
                                          <p:spTgt spid="27"/>
                                        </p:tgtEl>
                                      </p:cBhvr>
                                    </p:animEffect>
                                  </p:childTnLst>
                                </p:cTn>
                              </p:par>
                              <p:par>
                                <p:cTn id="26" presetID="10" presetClass="entr" presetSubtype="0" fill="hold" grpId="0" nodeType="withEffect">
                                  <p:stCondLst>
                                    <p:cond delay="75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par>
                                <p:cTn id="29" presetID="2" presetClass="entr" presetSubtype="4"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750" fill="hold"/>
                                        <p:tgtEl>
                                          <p:spTgt spid="21"/>
                                        </p:tgtEl>
                                        <p:attrNameLst>
                                          <p:attrName>ppt_x</p:attrName>
                                        </p:attrNameLst>
                                      </p:cBhvr>
                                      <p:tavLst>
                                        <p:tav tm="0">
                                          <p:val>
                                            <p:strVal val="#ppt_x"/>
                                          </p:val>
                                        </p:tav>
                                        <p:tav tm="100000">
                                          <p:val>
                                            <p:strVal val="#ppt_x"/>
                                          </p:val>
                                        </p:tav>
                                      </p:tavLst>
                                    </p:anim>
                                    <p:anim calcmode="lin" valueType="num">
                                      <p:cBhvr additive="base">
                                        <p:cTn id="32" dur="750" fill="hold"/>
                                        <p:tgtEl>
                                          <p:spTgt spid="21"/>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250"/>
                                  </p:stCondLst>
                                  <p:childTnLst>
                                    <p:set>
                                      <p:cBhvr>
                                        <p:cTn id="34" dur="1" fill="hold">
                                          <p:stCondLst>
                                            <p:cond delay="0"/>
                                          </p:stCondLst>
                                        </p:cTn>
                                        <p:tgtEl>
                                          <p:spTgt spid="2052"/>
                                        </p:tgtEl>
                                        <p:attrNameLst>
                                          <p:attrName>style.visibility</p:attrName>
                                        </p:attrNameLst>
                                      </p:cBhvr>
                                      <p:to>
                                        <p:strVal val="visible"/>
                                      </p:to>
                                    </p:set>
                                    <p:anim calcmode="lin" valueType="num">
                                      <p:cBhvr additive="base">
                                        <p:cTn id="35" dur="750" fill="hold"/>
                                        <p:tgtEl>
                                          <p:spTgt spid="2052"/>
                                        </p:tgtEl>
                                        <p:attrNameLst>
                                          <p:attrName>ppt_x</p:attrName>
                                        </p:attrNameLst>
                                      </p:cBhvr>
                                      <p:tavLst>
                                        <p:tav tm="0">
                                          <p:val>
                                            <p:strVal val="#ppt_x"/>
                                          </p:val>
                                        </p:tav>
                                        <p:tav tm="100000">
                                          <p:val>
                                            <p:strVal val="#ppt_x"/>
                                          </p:val>
                                        </p:tav>
                                      </p:tavLst>
                                    </p:anim>
                                    <p:anim calcmode="lin" valueType="num">
                                      <p:cBhvr additive="base">
                                        <p:cTn id="36" dur="750" fill="hold"/>
                                        <p:tgtEl>
                                          <p:spTgt spid="2052"/>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500"/>
                                  </p:stCondLst>
                                  <p:childTnLst>
                                    <p:set>
                                      <p:cBhvr>
                                        <p:cTn id="38" dur="1" fill="hold">
                                          <p:stCondLst>
                                            <p:cond delay="0"/>
                                          </p:stCondLst>
                                        </p:cTn>
                                        <p:tgtEl>
                                          <p:spTgt spid="2"/>
                                        </p:tgtEl>
                                        <p:attrNameLst>
                                          <p:attrName>style.visibility</p:attrName>
                                        </p:attrNameLst>
                                      </p:cBhvr>
                                      <p:to>
                                        <p:strVal val="visible"/>
                                      </p:to>
                                    </p:set>
                                    <p:anim calcmode="lin" valueType="num">
                                      <p:cBhvr additive="base">
                                        <p:cTn id="39" dur="750" fill="hold"/>
                                        <p:tgtEl>
                                          <p:spTgt spid="2"/>
                                        </p:tgtEl>
                                        <p:attrNameLst>
                                          <p:attrName>ppt_x</p:attrName>
                                        </p:attrNameLst>
                                      </p:cBhvr>
                                      <p:tavLst>
                                        <p:tav tm="0">
                                          <p:val>
                                            <p:strVal val="#ppt_x"/>
                                          </p:val>
                                        </p:tav>
                                        <p:tav tm="100000">
                                          <p:val>
                                            <p:strVal val="#ppt_x"/>
                                          </p:val>
                                        </p:tav>
                                      </p:tavLst>
                                    </p:anim>
                                    <p:anim calcmode="lin" valueType="num">
                                      <p:cBhvr additive="base">
                                        <p:cTn id="40" dur="750" fill="hold"/>
                                        <p:tgtEl>
                                          <p:spTgt spid="2"/>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750"/>
                                  </p:stCondLst>
                                  <p:childTnLst>
                                    <p:set>
                                      <p:cBhvr>
                                        <p:cTn id="42" dur="1" fill="hold">
                                          <p:stCondLst>
                                            <p:cond delay="0"/>
                                          </p:stCondLst>
                                        </p:cTn>
                                        <p:tgtEl>
                                          <p:spTgt spid="2056"/>
                                        </p:tgtEl>
                                        <p:attrNameLst>
                                          <p:attrName>style.visibility</p:attrName>
                                        </p:attrNameLst>
                                      </p:cBhvr>
                                      <p:to>
                                        <p:strVal val="visible"/>
                                      </p:to>
                                    </p:set>
                                    <p:anim calcmode="lin" valueType="num">
                                      <p:cBhvr additive="base">
                                        <p:cTn id="43" dur="750" fill="hold"/>
                                        <p:tgtEl>
                                          <p:spTgt spid="2056"/>
                                        </p:tgtEl>
                                        <p:attrNameLst>
                                          <p:attrName>ppt_x</p:attrName>
                                        </p:attrNameLst>
                                      </p:cBhvr>
                                      <p:tavLst>
                                        <p:tav tm="0">
                                          <p:val>
                                            <p:strVal val="#ppt_x"/>
                                          </p:val>
                                        </p:tav>
                                        <p:tav tm="100000">
                                          <p:val>
                                            <p:strVal val="#ppt_x"/>
                                          </p:val>
                                        </p:tav>
                                      </p:tavLst>
                                    </p:anim>
                                    <p:anim calcmode="lin" valueType="num">
                                      <p:cBhvr additive="base">
                                        <p:cTn id="44" dur="750" fill="hold"/>
                                        <p:tgtEl>
                                          <p:spTgt spid="20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7" grpId="0" animBg="1"/>
      <p:bldP spid="22" grpId="0"/>
      <p:bldP spid="26" grpId="0" animBg="1"/>
      <p:bldP spid="31" grpId="0"/>
      <p:bldP spid="32" grpId="0"/>
      <p:bldP spid="3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11">
            <a:extLst>
              <a:ext uri="{FF2B5EF4-FFF2-40B4-BE49-F238E27FC236}">
                <a16:creationId xmlns:a16="http://schemas.microsoft.com/office/drawing/2014/main" id="{1D10A144-46FB-4C9C-BE64-6E39C96333EE}"/>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8" name="Freeform 11">
            <a:extLst>
              <a:ext uri="{FF2B5EF4-FFF2-40B4-BE49-F238E27FC236}">
                <a16:creationId xmlns:a16="http://schemas.microsoft.com/office/drawing/2014/main" id="{EC1A9298-73EE-4BDA-9716-4F12C56E4B1A}"/>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9" name="Freeform 11">
            <a:extLst>
              <a:ext uri="{FF2B5EF4-FFF2-40B4-BE49-F238E27FC236}">
                <a16:creationId xmlns:a16="http://schemas.microsoft.com/office/drawing/2014/main" id="{BE6F8B31-F48F-419F-A8B9-249E61977798}"/>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10" name="Freeform 11">
            <a:extLst>
              <a:ext uri="{FF2B5EF4-FFF2-40B4-BE49-F238E27FC236}">
                <a16:creationId xmlns:a16="http://schemas.microsoft.com/office/drawing/2014/main" id="{D2BC7D6D-A633-4A65-8DE6-89464C7E7977}"/>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12" name="Gerader Verbinder 11">
            <a:extLst>
              <a:ext uri="{FF2B5EF4-FFF2-40B4-BE49-F238E27FC236}">
                <a16:creationId xmlns:a16="http://schemas.microsoft.com/office/drawing/2014/main" id="{8A86DBCA-17EE-439C-A9CD-538B6B8AF7BA}"/>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 name="Gerader Verbinder 20">
            <a:extLst>
              <a:ext uri="{FF2B5EF4-FFF2-40B4-BE49-F238E27FC236}">
                <a16:creationId xmlns:a16="http://schemas.microsoft.com/office/drawing/2014/main" id="{52058366-8535-42CC-B402-2545A5D92077}"/>
              </a:ext>
            </a:extLst>
          </p:cNvPr>
          <p:cNvCxnSpPr>
            <a:cxnSpLocks/>
          </p:cNvCxnSpPr>
          <p:nvPr/>
        </p:nvCxnSpPr>
        <p:spPr>
          <a:xfrm>
            <a:off x="4823135" y="363237"/>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Gerader Verbinder 21">
            <a:extLst>
              <a:ext uri="{FF2B5EF4-FFF2-40B4-BE49-F238E27FC236}">
                <a16:creationId xmlns:a16="http://schemas.microsoft.com/office/drawing/2014/main" id="{F0970E43-6ADE-484E-83B6-C6A72FAEEF1B}"/>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3" name="Gerader Verbinder 22">
            <a:extLst>
              <a:ext uri="{FF2B5EF4-FFF2-40B4-BE49-F238E27FC236}">
                <a16:creationId xmlns:a16="http://schemas.microsoft.com/office/drawing/2014/main" id="{BE57CFFF-EA96-4614-B811-5765F1A22234}"/>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4" name="Gerader Verbinder 23">
            <a:extLst>
              <a:ext uri="{FF2B5EF4-FFF2-40B4-BE49-F238E27FC236}">
                <a16:creationId xmlns:a16="http://schemas.microsoft.com/office/drawing/2014/main" id="{A910D4C8-91C0-47C3-99CA-206906BBF13D}"/>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6" name="Gerader Verbinder 25">
            <a:extLst>
              <a:ext uri="{FF2B5EF4-FFF2-40B4-BE49-F238E27FC236}">
                <a16:creationId xmlns:a16="http://schemas.microsoft.com/office/drawing/2014/main" id="{E036445C-8CEF-4878-BBBC-06A1BE79C54D}"/>
              </a:ext>
            </a:extLst>
          </p:cNvPr>
          <p:cNvCxnSpPr>
            <a:cxnSpLocks/>
          </p:cNvCxnSpPr>
          <p:nvPr/>
        </p:nvCxnSpPr>
        <p:spPr>
          <a:xfrm>
            <a:off x="-1163217" y="356078"/>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8" name="Freeform 11">
            <a:extLst>
              <a:ext uri="{FF2B5EF4-FFF2-40B4-BE49-F238E27FC236}">
                <a16:creationId xmlns:a16="http://schemas.microsoft.com/office/drawing/2014/main" id="{BEDD1A53-1E4B-480F-8320-63C2E587C293}"/>
              </a:ext>
            </a:extLst>
          </p:cNvPr>
          <p:cNvSpPr/>
          <p:nvPr/>
        </p:nvSpPr>
        <p:spPr>
          <a:xfrm>
            <a:off x="1512507"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29" name="Textfeld 28">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0" name="Textfeld 29">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err="1">
                <a:solidFill>
                  <a:schemeClr val="bg2">
                    <a:lumMod val="75000"/>
                  </a:schemeClr>
                </a:solidFill>
                <a:latin typeface="Helvetica Neue Light" panose="02000403000000020004" pitchFamily="2" charset="0"/>
                <a:ea typeface="Helvetica Neue Light" panose="02000403000000020004" pitchFamily="2" charset="0"/>
              </a:rPr>
              <a:t>Preprocessing</a:t>
            </a:r>
            <a:endParaRPr lang="de-CH" sz="11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1" name="Textfeld 30">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2" name="Textfeld 31">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Next </a:t>
            </a:r>
            <a:r>
              <a:rPr lang="de-CH" sz="1100" dirty="0" err="1">
                <a:solidFill>
                  <a:schemeClr val="bg2">
                    <a:lumMod val="75000"/>
                  </a:schemeClr>
                </a:solidFill>
                <a:latin typeface="Helvetica Neue Light" panose="02000403000000020004" pitchFamily="2" charset="0"/>
                <a:ea typeface="Helvetica Neue Light" panose="02000403000000020004" pitchFamily="2" charset="0"/>
              </a:rPr>
              <a:t>Steps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cxnSp>
        <p:nvCxnSpPr>
          <p:cNvPr id="34" name="Gerader Verbinder 33">
            <a:extLst>
              <a:ext uri="{FF2B5EF4-FFF2-40B4-BE49-F238E27FC236}">
                <a16:creationId xmlns:a16="http://schemas.microsoft.com/office/drawing/2014/main" id="{9F9C0F81-EAD7-4569-A4A3-D3689E3D055F}"/>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useBgFill="1">
        <p:nvSpPr>
          <p:cNvPr id="49" name="left mask">
            <a:extLst>
              <a:ext uri="{FF2B5EF4-FFF2-40B4-BE49-F238E27FC236}">
                <a16:creationId xmlns:a16="http://schemas.microsoft.com/office/drawing/2014/main" id="{550EF469-FF2E-48C9-A956-FA4B73B75C36}"/>
              </a:ext>
            </a:extLst>
          </p:cNvPr>
          <p:cNvSpPr/>
          <p:nvPr/>
        </p:nvSpPr>
        <p:spPr bwMode="auto">
          <a:xfrm>
            <a:off x="5788340" y="1036977"/>
            <a:ext cx="687832" cy="1323036"/>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8" name="Rechteck 107">
            <a:extLst>
              <a:ext uri="{FF2B5EF4-FFF2-40B4-BE49-F238E27FC236}">
                <a16:creationId xmlns:a16="http://schemas.microsoft.com/office/drawing/2014/main" id="{1AB6FEA9-3B8C-4CA7-B629-04CA4D4BEEBF}"/>
              </a:ext>
            </a:extLst>
          </p:cNvPr>
          <p:cNvSpPr/>
          <p:nvPr/>
        </p:nvSpPr>
        <p:spPr>
          <a:xfrm>
            <a:off x="5805791" y="5183993"/>
            <a:ext cx="4725965" cy="1434654"/>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255853330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22" presetClass="entr" presetSubtype="8"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000"/>
                            </p:stCondLst>
                            <p:childTnLst>
                              <p:par>
                                <p:cTn id="17" presetID="1"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22" presetClass="entr" presetSubtype="8" fill="hold"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ipe(left)">
                                      <p:cBhvr>
                                        <p:cTn id="23" dur="500"/>
                                        <p:tgtEl>
                                          <p:spTgt spid="21"/>
                                        </p:tgtEl>
                                      </p:cBhvr>
                                    </p:animEffect>
                                  </p:childTnLst>
                                </p:cTn>
                              </p:par>
                            </p:childTnLst>
                          </p:cTn>
                        </p:par>
                        <p:par>
                          <p:cTn id="24" fill="hold">
                            <p:stCondLst>
                              <p:cond delay="1500"/>
                            </p:stCondLst>
                            <p:childTnLst>
                              <p:par>
                                <p:cTn id="25" presetID="1" presetClass="entr" presetSubtype="0"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childTnLst>
                                </p:cTn>
                              </p:par>
                              <p:par>
                                <p:cTn id="29" presetID="22" presetClass="entr" presetSubtype="8"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par>
                          <p:cTn id="32" fill="hold">
                            <p:stCondLst>
                              <p:cond delay="2000"/>
                            </p:stCondLst>
                            <p:childTnLst>
                              <p:par>
                                <p:cTn id="33" presetID="1" presetClass="entr" presetSubtype="0"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2"/>
                                        </p:tgtEl>
                                        <p:attrNameLst>
                                          <p:attrName>style.visibility</p:attrName>
                                        </p:attrNameLst>
                                      </p:cBhvr>
                                      <p:to>
                                        <p:strVal val="visible"/>
                                      </p:to>
                                    </p:set>
                                  </p:childTnLst>
                                </p:cTn>
                              </p:par>
                              <p:par>
                                <p:cTn id="37" presetID="22" presetClass="entr" presetSubtype="8"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wipe(left)">
                                      <p:cBhvr>
                                        <p:cTn id="39" dur="500"/>
                                        <p:tgtEl>
                                          <p:spTgt spid="23"/>
                                        </p:tgtEl>
                                      </p:cBhvr>
                                    </p:animEffect>
                                  </p:childTnLst>
                                </p:cTn>
                              </p:par>
                              <p:par>
                                <p:cTn id="40" presetID="22" presetClass="entr" presetSubtype="8" fill="hold"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wipe(left)">
                                      <p:cBhvr>
                                        <p:cTn id="42" dur="750"/>
                                        <p:tgtEl>
                                          <p:spTgt spid="26"/>
                                        </p:tgtEl>
                                      </p:cBhvr>
                                    </p:animEffect>
                                  </p:childTnLst>
                                </p:cTn>
                              </p:par>
                            </p:childTnLst>
                          </p:cTn>
                        </p:par>
                        <p:par>
                          <p:cTn id="43" fill="hold">
                            <p:stCondLst>
                              <p:cond delay="2750"/>
                            </p:stCondLst>
                            <p:childTnLst>
                              <p:par>
                                <p:cTn id="44" presetID="1" presetClass="entr" presetSubtype="0" fill="hold" grpId="0" nodeType="afterEffect">
                                  <p:stCondLst>
                                    <p:cond delay="0"/>
                                  </p:stCondLst>
                                  <p:childTnLst>
                                    <p:set>
                                      <p:cBhvr>
                                        <p:cTn id="45" dur="1" fill="hold">
                                          <p:stCondLst>
                                            <p:cond delay="0"/>
                                          </p:stCondLst>
                                        </p:cTn>
                                        <p:tgtEl>
                                          <p:spTgt spid="28"/>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grpId="0" nodeType="clickEffect">
                                  <p:stCondLst>
                                    <p:cond delay="0"/>
                                  </p:stCondLst>
                                  <p:childTnLst>
                                    <p:animEffect transition="out" filter="fade">
                                      <p:cBhvr>
                                        <p:cTn id="49" dur="500"/>
                                        <p:tgtEl>
                                          <p:spTgt spid="108"/>
                                        </p:tgtEl>
                                      </p:cBhvr>
                                    </p:animEffect>
                                    <p:set>
                                      <p:cBhvr>
                                        <p:cTn id="50" dur="1" fill="hold">
                                          <p:stCondLst>
                                            <p:cond delay="499"/>
                                          </p:stCondLst>
                                        </p:cTn>
                                        <p:tgtEl>
                                          <p:spTgt spid="10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28" grpId="0" animBg="1"/>
      <p:bldP spid="29" grpId="0"/>
      <p:bldP spid="30" grpId="0"/>
      <p:bldP spid="31" grpId="0"/>
      <p:bldP spid="32" grpId="0"/>
      <p:bldP spid="10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 name="Gerader Verbinder 8">
            <a:extLst>
              <a:ext uri="{FF2B5EF4-FFF2-40B4-BE49-F238E27FC236}">
                <a16:creationId xmlns:a16="http://schemas.microsoft.com/office/drawing/2014/main" id="{B7423E7E-B0E7-421E-BDF7-C1096B421D58}"/>
              </a:ext>
            </a:extLst>
          </p:cNvPr>
          <p:cNvCxnSpPr>
            <a:cxnSpLocks/>
          </p:cNvCxnSpPr>
          <p:nvPr/>
        </p:nvCxnSpPr>
        <p:spPr>
          <a:xfrm>
            <a:off x="4823135" y="363237"/>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66E32951-9562-484A-9A4B-B9E9F4E19CF1}"/>
              </a:ext>
            </a:extLst>
          </p:cNvPr>
          <p:cNvCxnSpPr/>
          <p:nvPr/>
        </p:nvCxnSpPr>
        <p:spPr>
          <a:xfrm>
            <a:off x="-10274"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22" name="Rectangle 15">
            <a:extLst>
              <a:ext uri="{FF2B5EF4-FFF2-40B4-BE49-F238E27FC236}">
                <a16:creationId xmlns:a16="http://schemas.microsoft.com/office/drawing/2014/main" id="{CF50549F-9CB4-4F23-88EB-A5965FEF6DB2}"/>
              </a:ext>
            </a:extLst>
          </p:cNvPr>
          <p:cNvSpPr/>
          <p:nvPr/>
        </p:nvSpPr>
        <p:spPr bwMode="auto">
          <a:xfrm>
            <a:off x="1" y="2081258"/>
            <a:ext cx="12191999" cy="4776742"/>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4" name="Title 5">
            <a:extLst>
              <a:ext uri="{FF2B5EF4-FFF2-40B4-BE49-F238E27FC236}">
                <a16:creationId xmlns:a16="http://schemas.microsoft.com/office/drawing/2014/main" id="{F53632E2-80E7-4009-BF78-792B35E62B25}"/>
              </a:ext>
            </a:extLst>
          </p:cNvPr>
          <p:cNvSpPr>
            <a:spLocks noGrp="1"/>
          </p:cNvSpPr>
          <p:nvPr>
            <p:ph type="title"/>
          </p:nvPr>
        </p:nvSpPr>
        <p:spPr>
          <a:xfrm>
            <a:off x="296835" y="1191040"/>
            <a:ext cx="11655840" cy="573160"/>
          </a:xfrm>
        </p:spPr>
        <p:txBody>
          <a:bodyPr>
            <a:normAutofit/>
          </a:bodyPr>
          <a:lstStyle/>
          <a:p>
            <a:r>
              <a:rPr lang="de-CH" sz="2800" dirty="0">
                <a:gradFill>
                  <a:gsLst>
                    <a:gs pos="2917">
                      <a:srgbClr val="353535"/>
                    </a:gs>
                    <a:gs pos="30000">
                      <a:srgbClr val="353535"/>
                    </a:gs>
                  </a:gsLst>
                  <a:lin ang="5400000" scaled="0"/>
                </a:gradFill>
                <a:latin typeface="Roboto Light" panose="02000000000000000000" pitchFamily="2" charset="0"/>
                <a:ea typeface="Roboto Light" panose="02000000000000000000" pitchFamily="2" charset="0"/>
                <a:cs typeface="Helvetica Neue" panose="02000503000000020004" pitchFamily="2" charset="0"/>
              </a:rPr>
              <a:t>Glaubensfreiheit und die Erkenntnistheorie</a:t>
            </a:r>
          </a:p>
        </p:txBody>
      </p:sp>
      <p:sp>
        <p:nvSpPr>
          <p:cNvPr id="31" name="Textfeld 30">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err="1">
                <a:solidFill>
                  <a:schemeClr val="bg2">
                    <a:lumMod val="75000"/>
                  </a:schemeClr>
                </a:solidFill>
                <a:latin typeface="Helvetica Neue Light" panose="02000403000000020004" pitchFamily="2" charset="0"/>
                <a:ea typeface="Helvetica Neue Light" panose="02000403000000020004" pitchFamily="2" charset="0"/>
              </a:rPr>
              <a:t>Preprocessing</a:t>
            </a:r>
            <a:endParaRPr lang="de-CH" sz="11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2" name="Textfeld 31">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6" name="Textfeld 35">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41" name="Textfeld 40">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Next </a:t>
            </a:r>
            <a:r>
              <a:rPr lang="de-CH" sz="1100" dirty="0" err="1">
                <a:solidFill>
                  <a:schemeClr val="bg2">
                    <a:lumMod val="75000"/>
                  </a:schemeClr>
                </a:solidFill>
                <a:latin typeface="Helvetica Neue Light" panose="02000403000000020004" pitchFamily="2" charset="0"/>
                <a:ea typeface="Helvetica Neue Light" panose="02000403000000020004" pitchFamily="2" charset="0"/>
              </a:rPr>
              <a:t>Steps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pic>
        <p:nvPicPr>
          <p:cNvPr id="8196" name="Picture 4" descr="http://www.thehistoryblog.com/wp-content/uploads/2015/07/South-View-of-Christ-Church-c.-from-the-Meadows-by-JMW-Turner-1794-5.-Image-courtesy-the-Ashmolean-Museum-University-of-Oxford.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486" t="30933" r="3785" b="20033"/>
          <a:stretch/>
        </p:blipFill>
        <p:spPr bwMode="auto">
          <a:xfrm>
            <a:off x="0" y="2051824"/>
            <a:ext cx="12192000" cy="4839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2434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Gerader Verbinder 22">
            <a:extLst>
              <a:ext uri="{FF2B5EF4-FFF2-40B4-BE49-F238E27FC236}">
                <a16:creationId xmlns:a16="http://schemas.microsoft.com/office/drawing/2014/main" id="{030EB4DA-F517-480B-BE76-18E1EE9C51FC}"/>
              </a:ext>
            </a:extLst>
          </p:cNvPr>
          <p:cNvCxnSpPr>
            <a:cxnSpLocks/>
          </p:cNvCxnSpPr>
          <p:nvPr/>
        </p:nvCxnSpPr>
        <p:spPr>
          <a:xfrm>
            <a:off x="482921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51285"/>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3EED2032-9D17-4E31-91D1-97D0DC67D30B}"/>
              </a:ext>
            </a:extLst>
          </p:cNvPr>
          <p:cNvCxnSpPr>
            <a:cxnSpLocks/>
          </p:cNvCxnSpPr>
          <p:nvPr/>
        </p:nvCxnSpPr>
        <p:spPr>
          <a:xfrm>
            <a:off x="4829214" y="359657"/>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11">
            <a:extLst>
              <a:ext uri="{FF2B5EF4-FFF2-40B4-BE49-F238E27FC236}">
                <a16:creationId xmlns:a16="http://schemas.microsoft.com/office/drawing/2014/main" id="{18AA73CA-54D4-466C-B4FC-8C098AA51CA1}"/>
              </a:ext>
            </a:extLst>
          </p:cNvPr>
          <p:cNvSpPr/>
          <p:nvPr/>
        </p:nvSpPr>
        <p:spPr>
          <a:xfrm>
            <a:off x="7514366" y="254218"/>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4" name="Gerader Verbinder 23">
            <a:extLst>
              <a:ext uri="{FF2B5EF4-FFF2-40B4-BE49-F238E27FC236}">
                <a16:creationId xmlns:a16="http://schemas.microsoft.com/office/drawing/2014/main" id="{E289A890-15D5-4082-AB77-AF164572E0C6}"/>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25" name="Textfeld 24">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err="1">
                <a:solidFill>
                  <a:schemeClr val="bg2">
                    <a:lumMod val="75000"/>
                  </a:schemeClr>
                </a:solidFill>
                <a:latin typeface="Helvetica Neue Light" panose="02000403000000020004" pitchFamily="2" charset="0"/>
                <a:ea typeface="Helvetica Neue Light" panose="02000403000000020004" pitchFamily="2" charset="0"/>
              </a:rPr>
              <a:t>Preprocessing</a:t>
            </a:r>
            <a:endParaRPr lang="de-CH" sz="11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6" name="Textfeld 25">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7" name="Textfeld 26">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8" name="Textfeld 27">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Next </a:t>
            </a:r>
            <a:r>
              <a:rPr lang="de-CH" sz="1100" dirty="0" err="1">
                <a:solidFill>
                  <a:schemeClr val="bg2">
                    <a:lumMod val="75000"/>
                  </a:schemeClr>
                </a:solidFill>
                <a:latin typeface="Helvetica Neue Light" panose="02000403000000020004" pitchFamily="2" charset="0"/>
                <a:ea typeface="Helvetica Neue Light" panose="02000403000000020004" pitchFamily="2" charset="0"/>
              </a:rPr>
              <a:t>Steps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1986700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1">
            <a:extLst>
              <a:ext uri="{FF2B5EF4-FFF2-40B4-BE49-F238E27FC236}">
                <a16:creationId xmlns:a16="http://schemas.microsoft.com/office/drawing/2014/main" id="{02E2E8EE-6F4A-4B19-8DD7-FEA4D9D12A4B}"/>
              </a:ext>
            </a:extLst>
          </p:cNvPr>
          <p:cNvSpPr/>
          <p:nvPr/>
        </p:nvSpPr>
        <p:spPr>
          <a:xfrm>
            <a:off x="1508486"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5" name="Freeform 11">
            <a:extLst>
              <a:ext uri="{FF2B5EF4-FFF2-40B4-BE49-F238E27FC236}">
                <a16:creationId xmlns:a16="http://schemas.microsoft.com/office/drawing/2014/main" id="{F9A4DB26-5BB0-4109-877E-61166583775F}"/>
              </a:ext>
            </a:extLst>
          </p:cNvPr>
          <p:cNvSpPr/>
          <p:nvPr/>
        </p:nvSpPr>
        <p:spPr>
          <a:xfrm>
            <a:off x="4509714"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lumMod val="90000"/>
            </a:schemeClr>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6" name="Freeform 11">
            <a:extLst>
              <a:ext uri="{FF2B5EF4-FFF2-40B4-BE49-F238E27FC236}">
                <a16:creationId xmlns:a16="http://schemas.microsoft.com/office/drawing/2014/main" id="{2E088FE7-28E7-4988-A2B3-745E64167E77}"/>
              </a:ext>
            </a:extLst>
          </p:cNvPr>
          <p:cNvSpPr/>
          <p:nvPr/>
        </p:nvSpPr>
        <p:spPr>
          <a:xfrm>
            <a:off x="7510942"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7" name="Freeform 11">
            <a:extLst>
              <a:ext uri="{FF2B5EF4-FFF2-40B4-BE49-F238E27FC236}">
                <a16:creationId xmlns:a16="http://schemas.microsoft.com/office/drawing/2014/main" id="{F9B105B5-F0AA-495F-AC9D-0F7362E1F5AE}"/>
              </a:ext>
            </a:extLst>
          </p:cNvPr>
          <p:cNvSpPr/>
          <p:nvPr/>
        </p:nvSpPr>
        <p:spPr>
          <a:xfrm>
            <a:off x="10512170" y="248019"/>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chemeClr val="bg2"/>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8" name="Gerader Verbinder 7">
            <a:extLst>
              <a:ext uri="{FF2B5EF4-FFF2-40B4-BE49-F238E27FC236}">
                <a16:creationId xmlns:a16="http://schemas.microsoft.com/office/drawing/2014/main" id="{D775859C-88D4-42CA-932B-3B68C44A383B}"/>
              </a:ext>
            </a:extLst>
          </p:cNvPr>
          <p:cNvCxnSpPr>
            <a:cxnSpLocks/>
          </p:cNvCxnSpPr>
          <p:nvPr/>
        </p:nvCxnSpPr>
        <p:spPr>
          <a:xfrm>
            <a:off x="1819469"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Gerader Verbinder 9">
            <a:extLst>
              <a:ext uri="{FF2B5EF4-FFF2-40B4-BE49-F238E27FC236}">
                <a16:creationId xmlns:a16="http://schemas.microsoft.com/office/drawing/2014/main" id="{642FDCE3-75A6-4CE4-BED1-BB2526EC3F7A}"/>
              </a:ext>
            </a:extLst>
          </p:cNvPr>
          <p:cNvCxnSpPr>
            <a:cxnSpLocks/>
          </p:cNvCxnSpPr>
          <p:nvPr/>
        </p:nvCxnSpPr>
        <p:spPr>
          <a:xfrm>
            <a:off x="7831494" y="363096"/>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Gerader Verbinder 10">
            <a:extLst>
              <a:ext uri="{FF2B5EF4-FFF2-40B4-BE49-F238E27FC236}">
                <a16:creationId xmlns:a16="http://schemas.microsoft.com/office/drawing/2014/main" id="{EEE48DB1-E2D3-4A73-A242-055B534859FA}"/>
              </a:ext>
            </a:extLst>
          </p:cNvPr>
          <p:cNvCxnSpPr>
            <a:cxnSpLocks/>
          </p:cNvCxnSpPr>
          <p:nvPr/>
        </p:nvCxnSpPr>
        <p:spPr>
          <a:xfrm>
            <a:off x="10843725" y="36540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Gerader Verbinder 11">
            <a:extLst>
              <a:ext uri="{FF2B5EF4-FFF2-40B4-BE49-F238E27FC236}">
                <a16:creationId xmlns:a16="http://schemas.microsoft.com/office/drawing/2014/main" id="{8E0E7932-2BA5-44BD-A619-5F2CAE3950BB}"/>
              </a:ext>
            </a:extLst>
          </p:cNvPr>
          <p:cNvCxnSpPr>
            <a:cxnSpLocks/>
          </p:cNvCxnSpPr>
          <p:nvPr/>
        </p:nvCxnSpPr>
        <p:spPr>
          <a:xfrm>
            <a:off x="-1163217" y="356078"/>
            <a:ext cx="2603240" cy="0"/>
          </a:xfrm>
          <a:prstGeom prst="line">
            <a:avLst/>
          </a:prstGeom>
          <a:ln w="28575" cap="rnd" cmpd="sng" algn="ctr">
            <a:solidFill>
              <a:schemeClr val="accent5"/>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Gerader Verbinder 12">
            <a:extLst>
              <a:ext uri="{FF2B5EF4-FFF2-40B4-BE49-F238E27FC236}">
                <a16:creationId xmlns:a16="http://schemas.microsoft.com/office/drawing/2014/main" id="{6439E2AE-3A20-43F4-8413-D7B165538203}"/>
              </a:ext>
            </a:extLst>
          </p:cNvPr>
          <p:cNvCxnSpPr>
            <a:cxnSpLocks/>
          </p:cNvCxnSpPr>
          <p:nvPr/>
        </p:nvCxnSpPr>
        <p:spPr>
          <a:xfrm>
            <a:off x="-1163217" y="355009"/>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195EBCF4-1523-44BC-AC2B-E57DD7C07260}"/>
              </a:ext>
            </a:extLst>
          </p:cNvPr>
          <p:cNvCxnSpPr>
            <a:cxnSpLocks/>
          </p:cNvCxnSpPr>
          <p:nvPr/>
        </p:nvCxnSpPr>
        <p:spPr>
          <a:xfrm>
            <a:off x="1819469"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Freeform 11">
            <a:extLst>
              <a:ext uri="{FF2B5EF4-FFF2-40B4-BE49-F238E27FC236}">
                <a16:creationId xmlns:a16="http://schemas.microsoft.com/office/drawing/2014/main" id="{8241CD42-3A25-4BF5-B039-C5CC89689D6E}"/>
              </a:ext>
            </a:extLst>
          </p:cNvPr>
          <p:cNvSpPr/>
          <p:nvPr/>
        </p:nvSpPr>
        <p:spPr>
          <a:xfrm>
            <a:off x="4512146" y="247302"/>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1" name="Gerader Verbinder 20">
            <a:extLst>
              <a:ext uri="{FF2B5EF4-FFF2-40B4-BE49-F238E27FC236}">
                <a16:creationId xmlns:a16="http://schemas.microsoft.com/office/drawing/2014/main" id="{3EED2032-9D17-4E31-91D1-97D0DC67D30B}"/>
              </a:ext>
            </a:extLst>
          </p:cNvPr>
          <p:cNvCxnSpPr>
            <a:cxnSpLocks/>
          </p:cNvCxnSpPr>
          <p:nvPr/>
        </p:nvCxnSpPr>
        <p:spPr>
          <a:xfrm>
            <a:off x="7831494" y="363096"/>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11">
            <a:extLst>
              <a:ext uri="{FF2B5EF4-FFF2-40B4-BE49-F238E27FC236}">
                <a16:creationId xmlns:a16="http://schemas.microsoft.com/office/drawing/2014/main" id="{18AA73CA-54D4-466C-B4FC-8C098AA51CA1}"/>
              </a:ext>
            </a:extLst>
          </p:cNvPr>
          <p:cNvSpPr/>
          <p:nvPr/>
        </p:nvSpPr>
        <p:spPr>
          <a:xfrm>
            <a:off x="10512170" y="260750"/>
            <a:ext cx="236426" cy="230154"/>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sp>
        <p:nvSpPr>
          <p:cNvPr id="23" name="Freeform 11">
            <a:extLst>
              <a:ext uri="{FF2B5EF4-FFF2-40B4-BE49-F238E27FC236}">
                <a16:creationId xmlns:a16="http://schemas.microsoft.com/office/drawing/2014/main" id="{B264097C-595F-49A6-8BB7-CAAF9E39B7B2}"/>
              </a:ext>
            </a:extLst>
          </p:cNvPr>
          <p:cNvSpPr/>
          <p:nvPr/>
        </p:nvSpPr>
        <p:spPr>
          <a:xfrm>
            <a:off x="7515806" y="255675"/>
            <a:ext cx="238251" cy="221778"/>
          </a:xfrm>
          <a:custGeom>
            <a:avLst/>
            <a:gdLst>
              <a:gd name="f0" fmla="val 10800000"/>
              <a:gd name="f1" fmla="val 5400000"/>
              <a:gd name="f2" fmla="val 180"/>
              <a:gd name="f3" fmla="val w"/>
              <a:gd name="f4" fmla="val h"/>
              <a:gd name="f5" fmla="val 0"/>
              <a:gd name="f6" fmla="val 1854"/>
              <a:gd name="f7" fmla="val 927"/>
              <a:gd name="f8" fmla="val 415"/>
              <a:gd name="f9" fmla="val 1439"/>
              <a:gd name="f10" fmla="val 758"/>
              <a:gd name="f11" fmla="val 1319"/>
              <a:gd name="f12" fmla="val 435"/>
              <a:gd name="f13" fmla="val 874"/>
              <a:gd name="f14" fmla="val 671"/>
              <a:gd name="f15" fmla="val 995"/>
              <a:gd name="f16" fmla="val 1027"/>
              <a:gd name="f17" fmla="val 1284"/>
              <a:gd name="f18" fmla="val 897"/>
              <a:gd name="f19" fmla="val 1105"/>
              <a:gd name="f20" fmla="val 1193"/>
              <a:gd name="f21" fmla="val 511"/>
              <a:gd name="f22" fmla="val 1408"/>
              <a:gd name="f23" fmla="+- 0 0 -90"/>
              <a:gd name="f24" fmla="*/ f3 1 1854"/>
              <a:gd name="f25" fmla="*/ f4 1 1854"/>
              <a:gd name="f26" fmla="val f5"/>
              <a:gd name="f27" fmla="val f6"/>
              <a:gd name="f28" fmla="*/ f23 f0 1"/>
              <a:gd name="f29" fmla="+- f27 0 f26"/>
              <a:gd name="f30" fmla="*/ f28 1 f2"/>
              <a:gd name="f31" fmla="*/ f29 1 1854"/>
              <a:gd name="f32" fmla="*/ 927 f29 1"/>
              <a:gd name="f33" fmla="*/ 0 f29 1"/>
              <a:gd name="f34" fmla="*/ 1854 f29 1"/>
              <a:gd name="f35" fmla="*/ 758 f29 1"/>
              <a:gd name="f36" fmla="*/ 1319 f29 1"/>
              <a:gd name="f37" fmla="*/ 435 f29 1"/>
              <a:gd name="f38" fmla="*/ 874 f29 1"/>
              <a:gd name="f39" fmla="*/ 671 f29 1"/>
              <a:gd name="f40" fmla="*/ 995 f29 1"/>
              <a:gd name="f41" fmla="*/ 1027 f29 1"/>
              <a:gd name="f42" fmla="*/ 1284 f29 1"/>
              <a:gd name="f43" fmla="*/ 897 f29 1"/>
              <a:gd name="f44" fmla="*/ 1105 f29 1"/>
              <a:gd name="f45" fmla="*/ 1193 f29 1"/>
              <a:gd name="f46" fmla="*/ 511 f29 1"/>
              <a:gd name="f47" fmla="*/ 1408 f29 1"/>
              <a:gd name="f48" fmla="+- f30 0 f1"/>
              <a:gd name="f49" fmla="*/ f32 1 1854"/>
              <a:gd name="f50" fmla="*/ f33 1 1854"/>
              <a:gd name="f51" fmla="*/ f34 1 1854"/>
              <a:gd name="f52" fmla="*/ f35 1 1854"/>
              <a:gd name="f53" fmla="*/ f36 1 1854"/>
              <a:gd name="f54" fmla="*/ f37 1 1854"/>
              <a:gd name="f55" fmla="*/ f38 1 1854"/>
              <a:gd name="f56" fmla="*/ f39 1 1854"/>
              <a:gd name="f57" fmla="*/ f40 1 1854"/>
              <a:gd name="f58" fmla="*/ f41 1 1854"/>
              <a:gd name="f59" fmla="*/ f42 1 1854"/>
              <a:gd name="f60" fmla="*/ f43 1 1854"/>
              <a:gd name="f61" fmla="*/ f44 1 1854"/>
              <a:gd name="f62" fmla="*/ f45 1 1854"/>
              <a:gd name="f63" fmla="*/ f46 1 1854"/>
              <a:gd name="f64" fmla="*/ f47 1 1854"/>
              <a:gd name="f65" fmla="*/ 0 1 f31"/>
              <a:gd name="f66" fmla="*/ f27 1 f31"/>
              <a:gd name="f67" fmla="*/ f49 1 f31"/>
              <a:gd name="f68" fmla="*/ f50 1 f31"/>
              <a:gd name="f69" fmla="*/ f51 1 f31"/>
              <a:gd name="f70" fmla="*/ f52 1 f31"/>
              <a:gd name="f71" fmla="*/ f53 1 f31"/>
              <a:gd name="f72" fmla="*/ f54 1 f31"/>
              <a:gd name="f73" fmla="*/ f55 1 f31"/>
              <a:gd name="f74" fmla="*/ f56 1 f31"/>
              <a:gd name="f75" fmla="*/ f57 1 f31"/>
              <a:gd name="f76" fmla="*/ f58 1 f31"/>
              <a:gd name="f77" fmla="*/ f59 1 f31"/>
              <a:gd name="f78" fmla="*/ f60 1 f31"/>
              <a:gd name="f79" fmla="*/ f61 1 f31"/>
              <a:gd name="f80" fmla="*/ f62 1 f31"/>
              <a:gd name="f81" fmla="*/ f63 1 f31"/>
              <a:gd name="f82" fmla="*/ f64 1 f31"/>
              <a:gd name="f83" fmla="*/ f65 f24 1"/>
              <a:gd name="f84" fmla="*/ f66 f24 1"/>
              <a:gd name="f85" fmla="*/ f66 f25 1"/>
              <a:gd name="f86" fmla="*/ f65 f25 1"/>
              <a:gd name="f87" fmla="*/ f67 f24 1"/>
              <a:gd name="f88" fmla="*/ f68 f25 1"/>
              <a:gd name="f89" fmla="*/ f68 f24 1"/>
              <a:gd name="f90" fmla="*/ f67 f25 1"/>
              <a:gd name="f91" fmla="*/ f69 f25 1"/>
              <a:gd name="f92" fmla="*/ f69 f24 1"/>
              <a:gd name="f93" fmla="*/ f70 f24 1"/>
              <a:gd name="f94" fmla="*/ f71 f25 1"/>
              <a:gd name="f95" fmla="*/ f72 f24 1"/>
              <a:gd name="f96" fmla="*/ f73 f25 1"/>
              <a:gd name="f97" fmla="*/ f74 f24 1"/>
              <a:gd name="f98" fmla="*/ f75 f24 1"/>
              <a:gd name="f99" fmla="*/ f76 f24 1"/>
              <a:gd name="f100" fmla="*/ f77 f25 1"/>
              <a:gd name="f101" fmla="*/ f78 f24 1"/>
              <a:gd name="f102" fmla="*/ f79 f25 1"/>
              <a:gd name="f103" fmla="*/ f80 f24 1"/>
              <a:gd name="f104" fmla="*/ f81 f25 1"/>
              <a:gd name="f105" fmla="*/ f82 f24 1"/>
            </a:gdLst>
            <a:ahLst/>
            <a:cxnLst>
              <a:cxn ang="3cd4">
                <a:pos x="hc" y="t"/>
              </a:cxn>
              <a:cxn ang="0">
                <a:pos x="r" y="vc"/>
              </a:cxn>
              <a:cxn ang="cd4">
                <a:pos x="hc" y="b"/>
              </a:cxn>
              <a:cxn ang="cd2">
                <a:pos x="l" y="vc"/>
              </a:cxn>
              <a:cxn ang="f48">
                <a:pos x="f87" y="f88"/>
              </a:cxn>
              <a:cxn ang="f48">
                <a:pos x="f89" y="f90"/>
              </a:cxn>
              <a:cxn ang="f48">
                <a:pos x="f87" y="f91"/>
              </a:cxn>
              <a:cxn ang="f48">
                <a:pos x="f92" y="f90"/>
              </a:cxn>
              <a:cxn ang="f48">
                <a:pos x="f87" y="f88"/>
              </a:cxn>
              <a:cxn ang="f48">
                <a:pos x="f93" y="f94"/>
              </a:cxn>
              <a:cxn ang="f48">
                <a:pos x="f95" y="f96"/>
              </a:cxn>
              <a:cxn ang="f48">
                <a:pos x="f97" y="f96"/>
              </a:cxn>
              <a:cxn ang="f48">
                <a:pos x="f98" y="f94"/>
              </a:cxn>
              <a:cxn ang="f48">
                <a:pos x="f93" y="f94"/>
              </a:cxn>
              <a:cxn ang="f48">
                <a:pos x="f99" y="f100"/>
              </a:cxn>
              <a:cxn ang="f48">
                <a:pos x="f101" y="f102"/>
              </a:cxn>
              <a:cxn ang="f48">
                <a:pos x="f103" y="f104"/>
              </a:cxn>
              <a:cxn ang="f48">
                <a:pos x="f105" y="f104"/>
              </a:cxn>
              <a:cxn ang="f48">
                <a:pos x="f99" y="f100"/>
              </a:cxn>
            </a:cxnLst>
            <a:rect l="f83" t="f86" r="f84" b="f85"/>
            <a:pathLst>
              <a:path w="1854" h="1854">
                <a:moveTo>
                  <a:pt x="f7" y="f5"/>
                </a:moveTo>
                <a:cubicBezTo>
                  <a:pt x="f8" y="f5"/>
                  <a:pt x="f5" y="f8"/>
                  <a:pt x="f5" y="f7"/>
                </a:cubicBezTo>
                <a:cubicBezTo>
                  <a:pt x="f5" y="f9"/>
                  <a:pt x="f8" y="f6"/>
                  <a:pt x="f7" y="f6"/>
                </a:cubicBezTo>
                <a:cubicBezTo>
                  <a:pt x="f9" y="f6"/>
                  <a:pt x="f6" y="f9"/>
                  <a:pt x="f6" y="f7"/>
                </a:cubicBezTo>
                <a:cubicBezTo>
                  <a:pt x="f6" y="f8"/>
                  <a:pt x="f9" y="f5"/>
                  <a:pt x="f7" y="f5"/>
                </a:cubicBezTo>
                <a:close/>
                <a:moveTo>
                  <a:pt x="f10" y="f11"/>
                </a:moveTo>
                <a:cubicBezTo>
                  <a:pt x="f12" y="f13"/>
                  <a:pt x="f12" y="f13"/>
                  <a:pt x="f12" y="f13"/>
                </a:cubicBezTo>
                <a:cubicBezTo>
                  <a:pt x="f14" y="f13"/>
                  <a:pt x="f14" y="f13"/>
                  <a:pt x="f14" y="f13"/>
                </a:cubicBezTo>
                <a:cubicBezTo>
                  <a:pt x="f15" y="f11"/>
                  <a:pt x="f15" y="f11"/>
                  <a:pt x="f15" y="f11"/>
                </a:cubicBezTo>
                <a:lnTo>
                  <a:pt x="f10" y="f11"/>
                </a:lnTo>
                <a:close/>
                <a:moveTo>
                  <a:pt x="f16" y="f17"/>
                </a:moveTo>
                <a:cubicBezTo>
                  <a:pt x="f18" y="f19"/>
                  <a:pt x="f18" y="f19"/>
                  <a:pt x="f18" y="f19"/>
                </a:cubicBezTo>
                <a:cubicBezTo>
                  <a:pt x="f20" y="f21"/>
                  <a:pt x="f20" y="f21"/>
                  <a:pt x="f20" y="f21"/>
                </a:cubicBezTo>
                <a:cubicBezTo>
                  <a:pt x="f22" y="f21"/>
                  <a:pt x="f22" y="f21"/>
                  <a:pt x="f22" y="f21"/>
                </a:cubicBezTo>
                <a:lnTo>
                  <a:pt x="f16" y="f17"/>
                </a:lnTo>
                <a:close/>
              </a:path>
            </a:pathLst>
          </a:custGeom>
          <a:solidFill>
            <a:srgbClr val="2F5597"/>
          </a:solidFill>
          <a:ln cap="flat">
            <a:noFill/>
            <a:prstDash val="solid"/>
          </a:ln>
        </p:spPr>
        <p:txBody>
          <a:bodyPr vert="horz" wrap="square" lIns="91426" tIns="45717" rIns="91426" bIns="45717" anchor="t" anchorCtr="0" compatLnSpc="1">
            <a:noAutofit/>
          </a:bodyPr>
          <a:lstStyle/>
          <a:p>
            <a:pPr defTabSz="914224">
              <a:defRPr sz="1800" b="0" i="0" u="none" strike="noStrike" kern="0" cap="none" spc="0" baseline="0">
                <a:solidFill>
                  <a:srgbClr val="000000"/>
                </a:solidFill>
                <a:uFillTx/>
              </a:defRPr>
            </a:pPr>
            <a:endParaRPr lang="en-US">
              <a:solidFill>
                <a:srgbClr val="505050"/>
              </a:solidFill>
              <a:latin typeface="Segoe UI"/>
            </a:endParaRPr>
          </a:p>
        </p:txBody>
      </p:sp>
      <p:cxnSp>
        <p:nvCxnSpPr>
          <p:cNvPr id="24" name="Gerader Verbinder 23">
            <a:extLst>
              <a:ext uri="{FF2B5EF4-FFF2-40B4-BE49-F238E27FC236}">
                <a16:creationId xmlns:a16="http://schemas.microsoft.com/office/drawing/2014/main" id="{EAC2143E-E548-4E55-B062-25B07287657A}"/>
              </a:ext>
            </a:extLst>
          </p:cNvPr>
          <p:cNvCxnSpPr>
            <a:cxnSpLocks/>
          </p:cNvCxnSpPr>
          <p:nvPr/>
        </p:nvCxnSpPr>
        <p:spPr>
          <a:xfrm>
            <a:off x="4823135" y="363784"/>
            <a:ext cx="2603240" cy="0"/>
          </a:xfrm>
          <a:prstGeom prst="line">
            <a:avLst/>
          </a:prstGeom>
          <a:ln w="31750" cap="rnd">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a:extLst>
              <a:ext uri="{FF2B5EF4-FFF2-40B4-BE49-F238E27FC236}">
                <a16:creationId xmlns:a16="http://schemas.microsoft.com/office/drawing/2014/main" id="{1A73D2B3-CFCF-4436-BB11-34C760666A0E}"/>
              </a:ext>
            </a:extLst>
          </p:cNvPr>
          <p:cNvCxnSpPr/>
          <p:nvPr/>
        </p:nvCxnSpPr>
        <p:spPr>
          <a:xfrm>
            <a:off x="0" y="881721"/>
            <a:ext cx="12264887" cy="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9" name="Textfeld 8">
            <a:extLst>
              <a:ext uri="{FF2B5EF4-FFF2-40B4-BE49-F238E27FC236}">
                <a16:creationId xmlns:a16="http://schemas.microsoft.com/office/drawing/2014/main" id="{1DFF570F-09AD-4C59-AB47-ECA8AFAE6188}"/>
              </a:ext>
            </a:extLst>
          </p:cNvPr>
          <p:cNvSpPr txBox="1"/>
          <p:nvPr/>
        </p:nvSpPr>
        <p:spPr>
          <a:xfrm>
            <a:off x="9433944" y="6596390"/>
            <a:ext cx="2819561" cy="261610"/>
          </a:xfrm>
          <a:prstGeom prst="rect">
            <a:avLst/>
          </a:prstGeom>
          <a:noFill/>
        </p:spPr>
        <p:txBody>
          <a:bodyPr wrap="square" rtlCol="0">
            <a:spAutoFit/>
          </a:bodyPr>
          <a:lstStyle/>
          <a:p>
            <a:pPr algn="r"/>
            <a:r>
              <a:rPr lang="de-CH" sz="1100" dirty="0">
                <a:solidFill>
                  <a:schemeClr val="bg2">
                    <a:lumMod val="75000"/>
                  </a:schemeClr>
                </a:solidFill>
              </a:rPr>
              <a:t>Bildquelle: unsplash.com</a:t>
            </a:r>
          </a:p>
        </p:txBody>
      </p:sp>
      <p:sp>
        <p:nvSpPr>
          <p:cNvPr id="28" name="Textfeld 27">
            <a:extLst>
              <a:ext uri="{FF2B5EF4-FFF2-40B4-BE49-F238E27FC236}">
                <a16:creationId xmlns:a16="http://schemas.microsoft.com/office/drawing/2014/main" id="{3DB27C9D-3FF2-4F26-B56C-F4A50EAF6B23}"/>
              </a:ext>
            </a:extLst>
          </p:cNvPr>
          <p:cNvSpPr txBox="1"/>
          <p:nvPr/>
        </p:nvSpPr>
        <p:spPr>
          <a:xfrm>
            <a:off x="3860242" y="482179"/>
            <a:ext cx="1535370" cy="261610"/>
          </a:xfrm>
          <a:prstGeom prst="rect">
            <a:avLst/>
          </a:prstGeom>
          <a:noFill/>
        </p:spPr>
        <p:txBody>
          <a:bodyPr wrap="square" rtlCol="0">
            <a:spAutoFit/>
          </a:bodyPr>
          <a:lstStyle/>
          <a:p>
            <a:pPr algn="ctr"/>
            <a:r>
              <a:rPr lang="de-CH" sz="1100" dirty="0" err="1">
                <a:solidFill>
                  <a:schemeClr val="bg2">
                    <a:lumMod val="75000"/>
                  </a:schemeClr>
                </a:solidFill>
                <a:latin typeface="Helvetica Neue Light" panose="02000403000000020004" pitchFamily="2" charset="0"/>
                <a:ea typeface="Helvetica Neue Light" panose="02000403000000020004" pitchFamily="2" charset="0"/>
              </a:rPr>
              <a:t>Preprocessing</a:t>
            </a:r>
            <a:endParaRPr lang="de-CH" sz="11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29" name="Textfeld 28">
            <a:extLst>
              <a:ext uri="{FF2B5EF4-FFF2-40B4-BE49-F238E27FC236}">
                <a16:creationId xmlns:a16="http://schemas.microsoft.com/office/drawing/2014/main" id="{3634FFA6-ED34-48CE-B384-0390068621FD}"/>
              </a:ext>
            </a:extLst>
          </p:cNvPr>
          <p:cNvSpPr txBox="1"/>
          <p:nvPr/>
        </p:nvSpPr>
        <p:spPr>
          <a:xfrm>
            <a:off x="1106634" y="486188"/>
            <a:ext cx="1040130"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Introduction</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0" name="Textfeld 29">
            <a:extLst>
              <a:ext uri="{FF2B5EF4-FFF2-40B4-BE49-F238E27FC236}">
                <a16:creationId xmlns:a16="http://schemas.microsoft.com/office/drawing/2014/main" id="{34152CA4-5636-4A36-8235-2C1F616D4DCB}"/>
              </a:ext>
            </a:extLst>
          </p:cNvPr>
          <p:cNvSpPr txBox="1"/>
          <p:nvPr/>
        </p:nvSpPr>
        <p:spPr>
          <a:xfrm>
            <a:off x="6822157" y="481291"/>
            <a:ext cx="1613996"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Modelling</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
        <p:nvSpPr>
          <p:cNvPr id="31" name="Textfeld 30">
            <a:extLst>
              <a:ext uri="{FF2B5EF4-FFF2-40B4-BE49-F238E27FC236}">
                <a16:creationId xmlns:a16="http://schemas.microsoft.com/office/drawing/2014/main" id="{23A58E0A-2A45-40E6-8E3B-30FDCBF5DE00}"/>
              </a:ext>
            </a:extLst>
          </p:cNvPr>
          <p:cNvSpPr txBox="1"/>
          <p:nvPr/>
        </p:nvSpPr>
        <p:spPr>
          <a:xfrm>
            <a:off x="9876199" y="491313"/>
            <a:ext cx="1508368" cy="261610"/>
          </a:xfrm>
          <a:prstGeom prst="rect">
            <a:avLst/>
          </a:prstGeom>
          <a:noFill/>
        </p:spPr>
        <p:txBody>
          <a:bodyPr wrap="square" rtlCol="0">
            <a:spAutoFit/>
          </a:bodyPr>
          <a:lstStyle/>
          <a:p>
            <a:pPr algn="ctr"/>
            <a:r>
              <a:rPr lang="de-CH" sz="1100" dirty="0">
                <a:solidFill>
                  <a:schemeClr val="bg2">
                    <a:lumMod val="75000"/>
                  </a:schemeClr>
                </a:solidFill>
                <a:latin typeface="Helvetica Neue Light" panose="02000403000000020004" pitchFamily="2" charset="0"/>
                <a:ea typeface="Helvetica Neue Light" panose="02000403000000020004" pitchFamily="2" charset="0"/>
              </a:rPr>
              <a:t>Next </a:t>
            </a:r>
            <a:r>
              <a:rPr lang="de-CH" sz="1100" dirty="0" err="1">
                <a:solidFill>
                  <a:schemeClr val="bg2">
                    <a:lumMod val="75000"/>
                  </a:schemeClr>
                </a:solidFill>
                <a:latin typeface="Helvetica Neue Light" panose="02000403000000020004" pitchFamily="2" charset="0"/>
                <a:ea typeface="Helvetica Neue Light" panose="02000403000000020004" pitchFamily="2" charset="0"/>
              </a:rPr>
              <a:t>Steps</a:t>
            </a:r>
            <a:endParaRPr lang="de-CH" sz="1400" dirty="0">
              <a:solidFill>
                <a:schemeClr val="bg2">
                  <a:lumMod val="75000"/>
                </a:schemeClr>
              </a:solidFill>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3800411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complit.ucla.edu/wp-content/uploads/2015/06/4495439099001_5325814226001_5305238414001-vs-300x169.jpg"/>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26661" y="-14017"/>
            <a:ext cx="12223719" cy="6886033"/>
          </a:xfrm>
          <a:prstGeom prst="rect">
            <a:avLst/>
          </a:prstGeom>
          <a:noFill/>
          <a:extLst>
            <a:ext uri="{909E8E84-426E-40DD-AFC4-6F175D3DCCD1}">
              <a14:hiddenFill xmlns:a14="http://schemas.microsoft.com/office/drawing/2010/main">
                <a:solidFill>
                  <a:srgbClr val="FFFFFF"/>
                </a:solidFill>
              </a14:hiddenFill>
            </a:ext>
          </a:extLst>
        </p:spPr>
      </p:pic>
      <p:sp>
        <p:nvSpPr>
          <p:cNvPr id="2" name="Rechteck 1"/>
          <p:cNvSpPr/>
          <p:nvPr/>
        </p:nvSpPr>
        <p:spPr>
          <a:xfrm>
            <a:off x="7697337" y="-208547"/>
            <a:ext cx="5151615" cy="723498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6" name="Rectangle 42">
            <a:extLst>
              <a:ext uri="{FF2B5EF4-FFF2-40B4-BE49-F238E27FC236}">
                <a16:creationId xmlns:a16="http://schemas.microsoft.com/office/drawing/2014/main" id="{08695C16-B752-430A-AB57-B217F0B6CDC2}"/>
              </a:ext>
            </a:extLst>
          </p:cNvPr>
          <p:cNvSpPr/>
          <p:nvPr/>
        </p:nvSpPr>
        <p:spPr>
          <a:xfrm>
            <a:off x="547444" y="3030382"/>
            <a:ext cx="6655253" cy="757130"/>
          </a:xfrm>
          <a:prstGeom prst="rect">
            <a:avLst/>
          </a:prstGeom>
        </p:spPr>
        <p:txBody>
          <a:bodyPr wrap="square">
            <a:spAutoFit/>
          </a:bodyPr>
          <a:lstStyle/>
          <a:p>
            <a:pPr defTabSz="914192" fontAlgn="base">
              <a:lnSpc>
                <a:spcPct val="90000"/>
              </a:lnSpc>
              <a:spcBef>
                <a:spcPct val="0"/>
              </a:spcBef>
              <a:tabLst>
                <a:tab pos="1232294" algn="l"/>
              </a:tabLst>
              <a:defRPr/>
            </a:pPr>
            <a:r>
              <a:rPr lang="en-US" sz="2400" dirty="0">
                <a:gradFill>
                  <a:gsLst>
                    <a:gs pos="2917">
                      <a:srgbClr val="353535"/>
                    </a:gs>
                    <a:gs pos="30000">
                      <a:srgbClr val="353535"/>
                    </a:gs>
                  </a:gsLst>
                  <a:lin ang="5400000" scaled="0"/>
                </a:gradFill>
                <a:latin typeface="Roboto Medium" panose="02000000000000000000" pitchFamily="2" charset="0"/>
                <a:ea typeface="Roboto Medium" panose="02000000000000000000" pitchFamily="2" charset="0"/>
                <a:cs typeface="Helvetica Neue" panose="02000503000000020004" pitchFamily="2" charset="0"/>
              </a:rPr>
              <a:t> </a:t>
            </a:r>
            <a:r>
              <a:rPr lang="de-DE" sz="2400" dirty="0">
                <a:gradFill>
                  <a:gsLst>
                    <a:gs pos="2917">
                      <a:srgbClr val="353535"/>
                    </a:gs>
                    <a:gs pos="30000">
                      <a:srgbClr val="353535"/>
                    </a:gs>
                  </a:gsLst>
                  <a:lin ang="5400000" scaled="0"/>
                </a:gradFill>
                <a:latin typeface="Roboto Medium" panose="02000000000000000000" pitchFamily="2" charset="0"/>
                <a:ea typeface="Roboto Medium" panose="02000000000000000000" pitchFamily="2" charset="0"/>
                <a:cs typeface="Helvetica Neue" panose="02000503000000020004" pitchFamily="2" charset="0"/>
              </a:rPr>
              <a:t>Nächst der Wahrnehmung ist das Gedächtnis für ein denkendes Wesen das notwendigste</a:t>
            </a:r>
            <a:endParaRPr lang="en-US" sz="2400" dirty="0">
              <a:gradFill>
                <a:gsLst>
                  <a:gs pos="2917">
                    <a:srgbClr val="353535"/>
                  </a:gs>
                  <a:gs pos="30000">
                    <a:srgbClr val="353535"/>
                  </a:gs>
                </a:gsLst>
                <a:lin ang="5400000" scaled="0"/>
              </a:gradFill>
              <a:latin typeface="Roboto Medium" panose="02000000000000000000" pitchFamily="2" charset="0"/>
              <a:ea typeface="Roboto Medium" panose="02000000000000000000" pitchFamily="2" charset="0"/>
              <a:cs typeface="Helvetica Neue" panose="02000503000000020004" pitchFamily="2" charset="0"/>
            </a:endParaRPr>
          </a:p>
        </p:txBody>
      </p:sp>
      <p:sp>
        <p:nvSpPr>
          <p:cNvPr id="7" name="Rectangle 47">
            <a:extLst>
              <a:ext uri="{FF2B5EF4-FFF2-40B4-BE49-F238E27FC236}">
                <a16:creationId xmlns:a16="http://schemas.microsoft.com/office/drawing/2014/main" id="{FC65C6C5-7AA5-4CB6-ACA9-73ACEE645A2B}"/>
              </a:ext>
            </a:extLst>
          </p:cNvPr>
          <p:cNvSpPr/>
          <p:nvPr/>
        </p:nvSpPr>
        <p:spPr>
          <a:xfrm>
            <a:off x="561870" y="2787315"/>
            <a:ext cx="6655252" cy="338554"/>
          </a:xfrm>
          <a:prstGeom prst="rect">
            <a:avLst/>
          </a:prstGeom>
        </p:spPr>
        <p:txBody>
          <a:bodyPr wrap="square">
            <a:spAutoFit/>
          </a:bodyPr>
          <a:lstStyle/>
          <a:p>
            <a:pPr algn="r" defTabSz="914049">
              <a:spcBef>
                <a:spcPts val="1765"/>
              </a:spcBef>
              <a:defRPr/>
            </a:pPr>
            <a:r>
              <a:rPr lang="de-CH" sz="1600" dirty="0">
                <a:solidFill>
                  <a:schemeClr val="bg2">
                    <a:lumMod val="50000"/>
                  </a:schemeClr>
                </a:solidFill>
                <a:latin typeface="Roboto Thin" panose="02000000000000000000" pitchFamily="2" charset="0"/>
                <a:ea typeface="Roboto Thin" panose="02000000000000000000" pitchFamily="2" charset="0"/>
                <a:cs typeface="Segoe UI Semibold" panose="020B0702040204020203" pitchFamily="34" charset="0"/>
              </a:rPr>
              <a:t>- John Locke</a:t>
            </a:r>
            <a:endParaRPr lang="en-US" sz="1400" kern="0" dirty="0">
              <a:solidFill>
                <a:srgbClr val="525252"/>
              </a:solidFill>
              <a:latin typeface="Segoe UI Light"/>
              <a:cs typeface="Segoe UI Semibold" panose="020B0702040204020203" pitchFamily="34" charset="0"/>
            </a:endParaRPr>
          </a:p>
        </p:txBody>
      </p:sp>
      <p:sp>
        <p:nvSpPr>
          <p:cNvPr id="8" name="Identity Text">
            <a:extLst>
              <a:ext uri="{FF2B5EF4-FFF2-40B4-BE49-F238E27FC236}">
                <a16:creationId xmlns:a16="http://schemas.microsoft.com/office/drawing/2014/main" id="{6E1D7DD4-15E1-4D99-8422-68C29359A72B}"/>
              </a:ext>
            </a:extLst>
          </p:cNvPr>
          <p:cNvSpPr/>
          <p:nvPr/>
        </p:nvSpPr>
        <p:spPr>
          <a:xfrm>
            <a:off x="7617127" y="160520"/>
            <a:ext cx="4719253" cy="2184444"/>
          </a:xfrm>
          <a:prstGeom prst="rect">
            <a:avLst/>
          </a:prstGeom>
        </p:spPr>
        <p:txBody>
          <a:bodyPr wrap="square" lIns="179285">
            <a:spAutoFit/>
          </a:bodyPr>
          <a:lstStyle/>
          <a:p>
            <a:pPr defTabSz="896094" fontAlgn="base">
              <a:lnSpc>
                <a:spcPct val="90000"/>
              </a:lnSpc>
              <a:spcBef>
                <a:spcPct val="0"/>
              </a:spcBef>
              <a:spcAft>
                <a:spcPct val="0"/>
              </a:spcAft>
              <a:defRPr/>
            </a:pPr>
            <a:r>
              <a:rPr lang="de-CH" sz="1372" kern="0" dirty="0">
                <a:gradFill>
                  <a:gsLst>
                    <a:gs pos="0">
                      <a:srgbClr val="4B4B4B"/>
                    </a:gs>
                    <a:gs pos="100000">
                      <a:srgbClr val="4B4B4B"/>
                    </a:gs>
                  </a:gsLst>
                  <a:lin ang="5400000" scaled="0"/>
                </a:gradFill>
                <a:latin typeface="Segoe UI Semibold" panose="020B0702040204020203" pitchFamily="34" charset="0"/>
                <a:cs typeface="Segoe UI Semibold" panose="020B0702040204020203" pitchFamily="34" charset="0"/>
              </a:rPr>
              <a:t>Zitate</a:t>
            </a:r>
          </a:p>
          <a:p>
            <a:pPr defTabSz="896094" fontAlgn="base">
              <a:lnSpc>
                <a:spcPct val="90000"/>
              </a:lnSpc>
              <a:spcBef>
                <a:spcPct val="0"/>
              </a:spcBef>
              <a:spcAft>
                <a:spcPct val="0"/>
              </a:spcAft>
              <a:defRPr/>
            </a:pPr>
            <a:endParaRPr lang="de-CH" sz="1372" kern="0" dirty="0">
              <a:gradFill>
                <a:gsLst>
                  <a:gs pos="0">
                    <a:srgbClr val="4B4B4B"/>
                  </a:gs>
                  <a:gs pos="100000">
                    <a:srgbClr val="4B4B4B"/>
                  </a:gs>
                </a:gsLst>
                <a:lin ang="5400000" scaled="0"/>
              </a:gradFill>
              <a:latin typeface="Segoe UI Semibold" panose="020B0702040204020203" pitchFamily="34" charset="0"/>
              <a:cs typeface="Segoe UI Semibold" panose="020B0702040204020203" pitchFamily="34" charset="0"/>
            </a:endParaRPr>
          </a:p>
          <a:p>
            <a:pPr defTabSz="896094" fontAlgn="base">
              <a:lnSpc>
                <a:spcPct val="90000"/>
              </a:lnSpc>
              <a:spcBef>
                <a:spcPct val="0"/>
              </a:spcBef>
              <a:spcAft>
                <a:spcPct val="0"/>
              </a:spcAft>
              <a:defRPr/>
            </a:pPr>
            <a:r>
              <a:rPr lang="de-CH" sz="1372" kern="0" dirty="0">
                <a:gradFill>
                  <a:gsLst>
                    <a:gs pos="0">
                      <a:srgbClr val="4B4B4B"/>
                    </a:gs>
                    <a:gs pos="100000">
                      <a:srgbClr val="4B4B4B"/>
                    </a:gs>
                  </a:gsLst>
                  <a:lin ang="5400000" scaled="0"/>
                </a:gradFill>
                <a:latin typeface="Segoe UI Semibold" panose="020B0702040204020203" pitchFamily="34" charset="0"/>
                <a:cs typeface="Segoe UI Semibold" panose="020B0702040204020203" pitchFamily="34" charset="0"/>
              </a:rPr>
              <a:t>Literarische/Web-Quellen</a:t>
            </a:r>
          </a:p>
          <a:p>
            <a:pPr defTabSz="896094" fontAlgn="base">
              <a:lnSpc>
                <a:spcPct val="90000"/>
              </a:lnSpc>
              <a:spcBef>
                <a:spcPct val="0"/>
              </a:spcBef>
              <a:spcAft>
                <a:spcPct val="0"/>
              </a:spcAft>
              <a:defRPr/>
            </a:pPr>
            <a:r>
              <a:rPr lang="de-CH" sz="1100" kern="0" spc="98" dirty="0">
                <a:gradFill>
                  <a:gsLst>
                    <a:gs pos="0">
                      <a:srgbClr val="4B4B4B"/>
                    </a:gs>
                    <a:gs pos="100000">
                      <a:srgbClr val="4B4B4B"/>
                    </a:gs>
                  </a:gsLst>
                  <a:lin ang="5400000" scaled="1"/>
                </a:gradFill>
                <a:latin typeface="Segoe UI"/>
                <a:ea typeface="Segoe UI Black" panose="020B0A02040204020203" pitchFamily="34" charset="0"/>
                <a:cs typeface="Segoe UI Semibold" panose="020B0702040204020203" pitchFamily="34" charset="0"/>
              </a:rPr>
              <a:t>- Prof. Dr. Matthias Mahlmann, «John Locke», Webseite, 28.05.2015, Erkenntnistheorie, http://www.rwi.uzh.ch/elt-lst-mahlmann/rechtstheorie, 04.09.2018</a:t>
            </a:r>
            <a:endParaRPr lang="en-US" sz="1100" kern="0" spc="98" dirty="0">
              <a:gradFill>
                <a:gsLst>
                  <a:gs pos="0">
                    <a:srgbClr val="4B4B4B"/>
                  </a:gs>
                  <a:gs pos="100000">
                    <a:srgbClr val="4B4B4B"/>
                  </a:gs>
                </a:gsLst>
                <a:lin ang="5400000" scaled="1"/>
              </a:gradFill>
              <a:latin typeface="Segoe UI"/>
              <a:ea typeface="Segoe UI Black" panose="020B0A02040204020203" pitchFamily="34" charset="0"/>
              <a:cs typeface="Segoe UI Semibold" panose="020B0702040204020203" pitchFamily="34" charset="0"/>
            </a:endParaRPr>
          </a:p>
          <a:p>
            <a:pPr defTabSz="896094" fontAlgn="base">
              <a:lnSpc>
                <a:spcPct val="90000"/>
              </a:lnSpc>
              <a:spcBef>
                <a:spcPct val="0"/>
              </a:spcBef>
              <a:spcAft>
                <a:spcPct val="0"/>
              </a:spcAft>
              <a:defRPr/>
            </a:pPr>
            <a:endParaRPr lang="de-CH" sz="1372" kern="0" dirty="0">
              <a:gradFill>
                <a:gsLst>
                  <a:gs pos="0">
                    <a:srgbClr val="4B4B4B"/>
                  </a:gs>
                  <a:gs pos="100000">
                    <a:srgbClr val="4B4B4B"/>
                  </a:gs>
                </a:gsLst>
                <a:lin ang="5400000" scaled="0"/>
              </a:gradFill>
              <a:latin typeface="Segoe UI Semibold" panose="020B0702040204020203" pitchFamily="34" charset="0"/>
              <a:cs typeface="Segoe UI Semibold" panose="020B0702040204020203" pitchFamily="34" charset="0"/>
            </a:endParaRPr>
          </a:p>
          <a:p>
            <a:pPr defTabSz="896094" fontAlgn="base">
              <a:lnSpc>
                <a:spcPct val="90000"/>
              </a:lnSpc>
              <a:spcBef>
                <a:spcPct val="0"/>
              </a:spcBef>
              <a:spcAft>
                <a:spcPct val="0"/>
              </a:spcAft>
              <a:defRPr/>
            </a:pPr>
            <a:r>
              <a:rPr lang="de-CH" sz="1372" kern="0" dirty="0">
                <a:gradFill>
                  <a:gsLst>
                    <a:gs pos="0">
                      <a:srgbClr val="4B4B4B"/>
                    </a:gs>
                    <a:gs pos="100000">
                      <a:srgbClr val="4B4B4B"/>
                    </a:gs>
                  </a:gsLst>
                  <a:lin ang="5400000" scaled="0"/>
                </a:gradFill>
                <a:latin typeface="Segoe UI Semibold" panose="020B0702040204020203" pitchFamily="34" charset="0"/>
                <a:cs typeface="Segoe UI Semibold" panose="020B0702040204020203" pitchFamily="34" charset="0"/>
              </a:rPr>
              <a:t>Wissenschaftliche Quellen</a:t>
            </a:r>
          </a:p>
          <a:p>
            <a:pPr defTabSz="896094" fontAlgn="base">
              <a:lnSpc>
                <a:spcPct val="90000"/>
              </a:lnSpc>
              <a:spcBef>
                <a:spcPct val="0"/>
              </a:spcBef>
              <a:spcAft>
                <a:spcPct val="0"/>
              </a:spcAft>
              <a:defRPr/>
            </a:pPr>
            <a:endParaRPr lang="de-CH" sz="1372" kern="0" dirty="0">
              <a:gradFill>
                <a:gsLst>
                  <a:gs pos="0">
                    <a:srgbClr val="4B4B4B"/>
                  </a:gs>
                  <a:gs pos="100000">
                    <a:srgbClr val="4B4B4B"/>
                  </a:gs>
                </a:gsLst>
                <a:lin ang="5400000" scaled="0"/>
              </a:gradFill>
              <a:latin typeface="Segoe UI Semibold" panose="020B0702040204020203" pitchFamily="34" charset="0"/>
              <a:cs typeface="Segoe UI Semibold" panose="020B0702040204020203" pitchFamily="34" charset="0"/>
            </a:endParaRPr>
          </a:p>
          <a:p>
            <a:pPr defTabSz="896094" fontAlgn="base">
              <a:lnSpc>
                <a:spcPct val="90000"/>
              </a:lnSpc>
              <a:spcBef>
                <a:spcPct val="0"/>
              </a:spcBef>
              <a:spcAft>
                <a:spcPct val="0"/>
              </a:spcAft>
              <a:defRPr/>
            </a:pPr>
            <a:r>
              <a:rPr lang="de-CH" sz="1372" kern="0" dirty="0">
                <a:gradFill>
                  <a:gsLst>
                    <a:gs pos="0">
                      <a:srgbClr val="4B4B4B"/>
                    </a:gs>
                    <a:gs pos="100000">
                      <a:srgbClr val="4B4B4B"/>
                    </a:gs>
                  </a:gsLst>
                  <a:lin ang="5400000" scaled="0"/>
                </a:gradFill>
                <a:latin typeface="Segoe UI Semibold" panose="020B0702040204020203" pitchFamily="34" charset="0"/>
                <a:cs typeface="Segoe UI Semibold" panose="020B0702040204020203" pitchFamily="34" charset="0"/>
              </a:rPr>
              <a:t>Bildquellen</a:t>
            </a:r>
          </a:p>
          <a:p>
            <a:pPr defTabSz="896094" fontAlgn="base">
              <a:lnSpc>
                <a:spcPct val="90000"/>
              </a:lnSpc>
              <a:spcBef>
                <a:spcPct val="0"/>
              </a:spcBef>
              <a:spcAft>
                <a:spcPct val="0"/>
              </a:spcAft>
              <a:defRPr/>
            </a:pPr>
            <a:r>
              <a:rPr lang="de-CH" sz="1100" kern="0" spc="98" dirty="0">
                <a:gradFill>
                  <a:gsLst>
                    <a:gs pos="0">
                      <a:srgbClr val="4B4B4B"/>
                    </a:gs>
                    <a:gs pos="100000">
                      <a:srgbClr val="4B4B4B"/>
                    </a:gs>
                  </a:gsLst>
                  <a:lin ang="5400000" scaled="1"/>
                </a:gradFill>
                <a:latin typeface="Segoe UI"/>
                <a:ea typeface="Segoe UI Black" panose="020B0A02040204020203" pitchFamily="34" charset="0"/>
                <a:cs typeface="Segoe UI Semibold" panose="020B0702040204020203" pitchFamily="34" charset="0"/>
              </a:rPr>
              <a:t>- Abb. 1 (S.01): Godfrey Kneller, Porträt John Locke, 1697, Öl auf Leinwand, www.arthermitage.org, 04.09.2018 </a:t>
            </a:r>
          </a:p>
        </p:txBody>
      </p:sp>
      <p:sp>
        <p:nvSpPr>
          <p:cNvPr id="3" name="Textfeld 2"/>
          <p:cNvSpPr txBox="1"/>
          <p:nvPr/>
        </p:nvSpPr>
        <p:spPr>
          <a:xfrm>
            <a:off x="225883" y="2644169"/>
            <a:ext cx="908222" cy="1569660"/>
          </a:xfrm>
          <a:prstGeom prst="rect">
            <a:avLst/>
          </a:prstGeom>
          <a:noFill/>
        </p:spPr>
        <p:txBody>
          <a:bodyPr wrap="square" rtlCol="0">
            <a:spAutoFit/>
          </a:bodyPr>
          <a:lstStyle/>
          <a:p>
            <a:r>
              <a:rPr lang="en-US" sz="9600" dirty="0">
                <a:solidFill>
                  <a:schemeClr val="accent1">
                    <a:lumMod val="75000"/>
                  </a:schemeClr>
                </a:solidFill>
                <a:latin typeface="Roboto Medium" panose="02000000000000000000" pitchFamily="2" charset="0"/>
                <a:ea typeface="Roboto Medium" panose="02000000000000000000" pitchFamily="2" charset="0"/>
                <a:cs typeface="Helvetica Neue" panose="02000503000000020004" pitchFamily="2" charset="0"/>
              </a:rPr>
              <a:t>“</a:t>
            </a:r>
            <a:endParaRPr lang="de-CH" sz="8800" dirty="0">
              <a:solidFill>
                <a:schemeClr val="accent1">
                  <a:lumMod val="75000"/>
                </a:schemeClr>
              </a:solidFill>
            </a:endParaRPr>
          </a:p>
        </p:txBody>
      </p:sp>
      <p:sp>
        <p:nvSpPr>
          <p:cNvPr id="9" name="Textfeld 8"/>
          <p:cNvSpPr txBox="1"/>
          <p:nvPr/>
        </p:nvSpPr>
        <p:spPr>
          <a:xfrm>
            <a:off x="6439528" y="3221587"/>
            <a:ext cx="908222" cy="3046988"/>
          </a:xfrm>
          <a:prstGeom prst="rect">
            <a:avLst/>
          </a:prstGeom>
          <a:noFill/>
        </p:spPr>
        <p:txBody>
          <a:bodyPr wrap="square" rtlCol="0">
            <a:spAutoFit/>
          </a:bodyPr>
          <a:lstStyle/>
          <a:p>
            <a:r>
              <a:rPr lang="en-US" sz="9600" dirty="0">
                <a:solidFill>
                  <a:schemeClr val="accent1">
                    <a:lumMod val="75000"/>
                  </a:schemeClr>
                </a:solidFill>
                <a:latin typeface="Roboto Medium" panose="02000000000000000000" pitchFamily="2" charset="0"/>
                <a:ea typeface="Roboto Medium" panose="02000000000000000000" pitchFamily="2" charset="0"/>
                <a:cs typeface="Helvetica Neue" panose="02000503000000020004" pitchFamily="2" charset="0"/>
              </a:rPr>
              <a:t>”</a:t>
            </a:r>
          </a:p>
          <a:p>
            <a:endParaRPr lang="de-CH" sz="9600" dirty="0">
              <a:solidFill>
                <a:schemeClr val="accent1">
                  <a:lumMod val="75000"/>
                </a:schemeClr>
              </a:solidFill>
            </a:endParaRPr>
          </a:p>
        </p:txBody>
      </p:sp>
    </p:spTree>
    <p:extLst>
      <p:ext uri="{BB962C8B-B14F-4D97-AF65-F5344CB8AC3E}">
        <p14:creationId xmlns:p14="http://schemas.microsoft.com/office/powerpoint/2010/main" val="2839857066"/>
      </p:ext>
    </p:extLst>
  </p:cSld>
  <p:clrMapOvr>
    <a:masterClrMapping/>
  </p:clrMapOvr>
  <p:transition spd="slow">
    <p:push dir="u"/>
  </p:transition>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1447</Words>
  <Application>Microsoft Office PowerPoint</Application>
  <PresentationFormat>Breitbild</PresentationFormat>
  <Paragraphs>81</Paragraphs>
  <Slides>7</Slides>
  <Notes>7</Notes>
  <HiddenSlides>0</HiddenSlides>
  <MMClips>0</MMClips>
  <ScaleCrop>false</ScaleCrop>
  <HeadingPairs>
    <vt:vector size="6" baseType="variant">
      <vt:variant>
        <vt:lpstr>Verwendete Schriftarten</vt:lpstr>
      </vt:variant>
      <vt:variant>
        <vt:i4>12</vt:i4>
      </vt:variant>
      <vt:variant>
        <vt:lpstr>Design</vt:lpstr>
      </vt:variant>
      <vt:variant>
        <vt:i4>1</vt:i4>
      </vt:variant>
      <vt:variant>
        <vt:lpstr>Folientitel</vt:lpstr>
      </vt:variant>
      <vt:variant>
        <vt:i4>7</vt:i4>
      </vt:variant>
    </vt:vector>
  </HeadingPairs>
  <TitlesOfParts>
    <vt:vector size="20" baseType="lpstr">
      <vt:lpstr>Arial</vt:lpstr>
      <vt:lpstr>Calibri</vt:lpstr>
      <vt:lpstr>Calibri Light</vt:lpstr>
      <vt:lpstr>Helvetica Neue</vt:lpstr>
      <vt:lpstr>Helvetica Neue Light</vt:lpstr>
      <vt:lpstr>Roboto Light</vt:lpstr>
      <vt:lpstr>Roboto Medium</vt:lpstr>
      <vt:lpstr>Roboto Thin</vt:lpstr>
      <vt:lpstr>Segoe UI</vt:lpstr>
      <vt:lpstr>Segoe UI Light</vt:lpstr>
      <vt:lpstr>Segoe UI Semibold</vt:lpstr>
      <vt:lpstr>Segoe UI Semilight</vt:lpstr>
      <vt:lpstr>Office</vt:lpstr>
      <vt:lpstr>PowerPoint-Präsentation</vt:lpstr>
      <vt:lpstr>PowerPoint-Präsentation</vt:lpstr>
      <vt:lpstr>PowerPoint-Präsentation</vt:lpstr>
      <vt:lpstr>Glaubensfreiheit und die Erkenntnistheorie</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Studer Roman</dc:creator>
  <cp:lastModifiedBy>Roman Studer</cp:lastModifiedBy>
  <cp:revision>109</cp:revision>
  <cp:lastPrinted>2018-05-17T12:22:42Z</cp:lastPrinted>
  <dcterms:created xsi:type="dcterms:W3CDTF">2018-01-08T12:28:40Z</dcterms:created>
  <dcterms:modified xsi:type="dcterms:W3CDTF">2021-05-17T12:49:51Z</dcterms:modified>
</cp:coreProperties>
</file>

<file path=docProps/thumbnail.jpeg>
</file>